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7"/>
  </p:notesMasterIdLst>
  <p:sldIdLst>
    <p:sldId id="341" r:id="rId2"/>
    <p:sldId id="387" r:id="rId3"/>
    <p:sldId id="343" r:id="rId4"/>
    <p:sldId id="357" r:id="rId5"/>
    <p:sldId id="384" r:id="rId6"/>
    <p:sldId id="376" r:id="rId7"/>
    <p:sldId id="371" r:id="rId8"/>
    <p:sldId id="372" r:id="rId9"/>
    <p:sldId id="373" r:id="rId10"/>
    <p:sldId id="374" r:id="rId11"/>
    <p:sldId id="375" r:id="rId12"/>
    <p:sldId id="354" r:id="rId13"/>
    <p:sldId id="359" r:id="rId14"/>
    <p:sldId id="377" r:id="rId15"/>
    <p:sldId id="378" r:id="rId16"/>
    <p:sldId id="381" r:id="rId17"/>
    <p:sldId id="379" r:id="rId18"/>
    <p:sldId id="358" r:id="rId19"/>
    <p:sldId id="365" r:id="rId20"/>
    <p:sldId id="367" r:id="rId21"/>
    <p:sldId id="382" r:id="rId22"/>
    <p:sldId id="385" r:id="rId23"/>
    <p:sldId id="386" r:id="rId24"/>
    <p:sldId id="353" r:id="rId25"/>
    <p:sldId id="348"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1C1D1E"/>
        </a:solidFill>
        <a:effectLst/>
        <a:uFillTx/>
        <a:latin typeface="Orkney Medium"/>
        <a:ea typeface="Orkney Medium"/>
        <a:cs typeface="Orkney Medium"/>
        <a:sym typeface="Orkney Medium"/>
      </a:defRPr>
    </a:lvl1pPr>
    <a:lvl2pPr marL="0" marR="0" indent="22860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1C1D1E"/>
        </a:solidFill>
        <a:effectLst/>
        <a:uFillTx/>
        <a:latin typeface="Orkney Medium"/>
        <a:ea typeface="Orkney Medium"/>
        <a:cs typeface="Orkney Medium"/>
        <a:sym typeface="Orkney Medium"/>
      </a:defRPr>
    </a:lvl2pPr>
    <a:lvl3pPr marL="0" marR="0" indent="45720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1C1D1E"/>
        </a:solidFill>
        <a:effectLst/>
        <a:uFillTx/>
        <a:latin typeface="Orkney Medium"/>
        <a:ea typeface="Orkney Medium"/>
        <a:cs typeface="Orkney Medium"/>
        <a:sym typeface="Orkney Medium"/>
      </a:defRPr>
    </a:lvl3pPr>
    <a:lvl4pPr marL="0" marR="0" indent="68580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1C1D1E"/>
        </a:solidFill>
        <a:effectLst/>
        <a:uFillTx/>
        <a:latin typeface="Orkney Medium"/>
        <a:ea typeface="Orkney Medium"/>
        <a:cs typeface="Orkney Medium"/>
        <a:sym typeface="Orkney Medium"/>
      </a:defRPr>
    </a:lvl4pPr>
    <a:lvl5pPr marL="0" marR="0" indent="91440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1C1D1E"/>
        </a:solidFill>
        <a:effectLst/>
        <a:uFillTx/>
        <a:latin typeface="Orkney Medium"/>
        <a:ea typeface="Orkney Medium"/>
        <a:cs typeface="Orkney Medium"/>
        <a:sym typeface="Orkney Medium"/>
      </a:defRPr>
    </a:lvl5pPr>
    <a:lvl6pPr marL="0" marR="0" indent="114300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1C1D1E"/>
        </a:solidFill>
        <a:effectLst/>
        <a:uFillTx/>
        <a:latin typeface="Orkney Medium"/>
        <a:ea typeface="Orkney Medium"/>
        <a:cs typeface="Orkney Medium"/>
        <a:sym typeface="Orkney Medium"/>
      </a:defRPr>
    </a:lvl6pPr>
    <a:lvl7pPr marL="0" marR="0" indent="137160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1C1D1E"/>
        </a:solidFill>
        <a:effectLst/>
        <a:uFillTx/>
        <a:latin typeface="Orkney Medium"/>
        <a:ea typeface="Orkney Medium"/>
        <a:cs typeface="Orkney Medium"/>
        <a:sym typeface="Orkney Medium"/>
      </a:defRPr>
    </a:lvl7pPr>
    <a:lvl8pPr marL="0" marR="0" indent="160020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1C1D1E"/>
        </a:solidFill>
        <a:effectLst/>
        <a:uFillTx/>
        <a:latin typeface="Orkney Medium"/>
        <a:ea typeface="Orkney Medium"/>
        <a:cs typeface="Orkney Medium"/>
        <a:sym typeface="Orkney Medium"/>
      </a:defRPr>
    </a:lvl8pPr>
    <a:lvl9pPr marL="0" marR="0" indent="182880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1C1D1E"/>
        </a:solidFill>
        <a:effectLst/>
        <a:uFillTx/>
        <a:latin typeface="Orkney Medium"/>
        <a:ea typeface="Orkney Medium"/>
        <a:cs typeface="Orkney Medium"/>
        <a:sym typeface="Orkney Medium"/>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60FF"/>
    <a:srgbClr val="33CCFF"/>
    <a:srgbClr val="6974FF"/>
    <a:srgbClr val="7B88FF"/>
    <a:srgbClr val="2D2D2F"/>
    <a:srgbClr val="3A49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32" autoAdjust="0"/>
    <p:restoredTop sz="94660"/>
  </p:normalViewPr>
  <p:slideViewPr>
    <p:cSldViewPr snapToGrid="0">
      <p:cViewPr>
        <p:scale>
          <a:sx n="32" d="100"/>
          <a:sy n="32" d="100"/>
        </p:scale>
        <p:origin x="930" y="186"/>
      </p:cViewPr>
      <p:guideLst>
        <p:guide orient="horz" pos="4320"/>
        <p:guide pos="7680"/>
      </p:guideLst>
    </p:cSldViewPr>
  </p:slideViewPr>
  <p:notesTextViewPr>
    <p:cViewPr>
      <p:scale>
        <a:sx n="1" d="1"/>
        <a:sy n="1" d="1"/>
      </p:scale>
      <p:origin x="0" y="0"/>
    </p:cViewPr>
  </p:notesTextViewPr>
  <p:sorterViewPr>
    <p:cViewPr varScale="1">
      <p:scale>
        <a:sx n="100" d="100"/>
        <a:sy n="100" d="100"/>
      </p:scale>
      <p:origin x="0" y="-5881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 name="Shape 35"/>
          <p:cNvSpPr>
            <a:spLocks noGrp="1" noRot="1" noChangeAspect="1"/>
          </p:cNvSpPr>
          <p:nvPr>
            <p:ph type="sldImg"/>
          </p:nvPr>
        </p:nvSpPr>
        <p:spPr>
          <a:xfrm>
            <a:off x="1143000" y="685800"/>
            <a:ext cx="4572000" cy="3429000"/>
          </a:xfrm>
          <a:prstGeom prst="rect">
            <a:avLst/>
          </a:prstGeom>
        </p:spPr>
        <p:txBody>
          <a:bodyPr/>
          <a:lstStyle/>
          <a:p>
            <a:endParaRPr/>
          </a:p>
        </p:txBody>
      </p:sp>
      <p:sp>
        <p:nvSpPr>
          <p:cNvPr id="36" name="Shape 3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8389" y="5486400"/>
            <a:ext cx="11974285" cy="1449978"/>
          </a:xfrm>
        </p:spPr>
        <p:txBody>
          <a:bodyPr/>
          <a:lstStyle>
            <a:lvl1pPr>
              <a:defRPr>
                <a:solidFill>
                  <a:schemeClr val="bg1"/>
                </a:solidFill>
              </a:defRPr>
            </a:lvl1pPr>
          </a:lstStyle>
          <a:p>
            <a:r>
              <a:rPr lang="en-US" dirty="0"/>
              <a:t>Click to edit Master title style</a:t>
            </a:r>
            <a:endParaRPr lang="en-IN" dirty="0"/>
          </a:p>
        </p:txBody>
      </p:sp>
    </p:spTree>
    <p:extLst>
      <p:ext uri="{BB962C8B-B14F-4D97-AF65-F5344CB8AC3E}">
        <p14:creationId xmlns:p14="http://schemas.microsoft.com/office/powerpoint/2010/main" val="283698261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32" name="Title Text"/>
          <p:cNvSpPr txBox="1">
            <a:spLocks noGrp="1"/>
          </p:cNvSpPr>
          <p:nvPr>
            <p:ph type="title"/>
          </p:nvPr>
        </p:nvSpPr>
        <p:spPr>
          <a:xfrm>
            <a:off x="2061029" y="778782"/>
            <a:ext cx="18288000" cy="1325789"/>
          </a:xfrm>
          <a:prstGeom prst="rect">
            <a:avLst/>
          </a:prstGeom>
        </p:spPr>
        <p:txBody>
          <a:bodyPr anchor="b">
            <a:normAutofit/>
          </a:bodyPr>
          <a:lstStyle>
            <a:lvl1pPr>
              <a:defRPr sz="8000"/>
            </a:lvl1pPr>
          </a:lstStyle>
          <a:p>
            <a:r>
              <a:rPr dirty="0"/>
              <a:t>Title Text</a:t>
            </a:r>
          </a:p>
        </p:txBody>
      </p:sp>
      <p:sp>
        <p:nvSpPr>
          <p:cNvPr id="33" name="Body Level One…"/>
          <p:cNvSpPr txBox="1">
            <a:spLocks noGrp="1"/>
          </p:cNvSpPr>
          <p:nvPr>
            <p:ph type="body" sz="quarter" idx="1"/>
          </p:nvPr>
        </p:nvSpPr>
        <p:spPr>
          <a:xfrm>
            <a:off x="2061029" y="2540001"/>
            <a:ext cx="19274971" cy="7975600"/>
          </a:xfrm>
          <a:prstGeom prst="rect">
            <a:avLst/>
          </a:prstGeom>
        </p:spPr>
        <p:txBody>
          <a:bodyPr/>
          <a:lstStyle>
            <a:lvl1pPr marL="0" indent="0" algn="l">
              <a:buSzTx/>
              <a:buFontTx/>
              <a:buNone/>
              <a:defRPr sz="4800"/>
            </a:lvl1pPr>
            <a:lvl2pPr marL="0" indent="457200" algn="l">
              <a:buSzTx/>
              <a:buFontTx/>
              <a:buNone/>
              <a:defRPr sz="4800"/>
            </a:lvl2pPr>
            <a:lvl3pPr marL="0" indent="914400" algn="l">
              <a:buSzTx/>
              <a:buFontTx/>
              <a:buNone/>
              <a:defRPr sz="4800"/>
            </a:lvl3pPr>
            <a:lvl4pPr marL="0" indent="1371600" algn="l">
              <a:buSzTx/>
              <a:buFontTx/>
              <a:buNone/>
              <a:defRPr sz="4800"/>
            </a:lvl4pPr>
            <a:lvl5pPr marL="0" indent="1828800" algn="l">
              <a:buSzTx/>
              <a:buFontTx/>
              <a:buNone/>
              <a:defRPr sz="4800"/>
            </a:lvl5p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23319580" y="12553775"/>
            <a:ext cx="557213" cy="430885"/>
          </a:xfrm>
          <a:prstGeom prst="rect">
            <a:avLst/>
          </a:prstGeom>
          <a:ln w="12700">
            <a:miter lim="400000"/>
          </a:ln>
        </p:spPr>
        <p:txBody>
          <a:bodyPr wrap="square" tIns="91439" bIns="91439" anchor="ctr">
            <a:spAutoFit/>
          </a:bodyPr>
          <a:lstStyle>
            <a:lvl1pPr algn="ctr" defTabSz="1828800">
              <a:lnSpc>
                <a:spcPct val="100000"/>
              </a:lnSpc>
              <a:defRPr sz="1600">
                <a:solidFill>
                  <a:srgbClr val="2D2D2F"/>
                </a:solidFill>
                <a:latin typeface="+mj-lt"/>
                <a:ea typeface="Calibri"/>
                <a:cs typeface="Calibri"/>
                <a:sym typeface="Calibri"/>
              </a:defRPr>
            </a:lvl1pPr>
          </a:lstStyle>
          <a:p>
            <a:fld id="{86CB4B4D-7CA3-9044-876B-883B54F8677D}" type="slidenum">
              <a:rPr lang="en-IN" smtClean="0"/>
              <a:pPr/>
              <a:t>‹#›</a:t>
            </a:fld>
            <a:endParaRPr lang="en-IN" dirty="0"/>
          </a:p>
        </p:txBody>
      </p:sp>
    </p:spTree>
    <p:extLst>
      <p:ext uri="{BB962C8B-B14F-4D97-AF65-F5344CB8AC3E}">
        <p14:creationId xmlns:p14="http://schemas.microsoft.com/office/powerpoint/2010/main" val="63882740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IN" dirty="0"/>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86CB4B4D-7CA3-9044-876B-883B54F8677D}" type="slidenum">
              <a:rPr lang="en-IN" smtClean="0"/>
              <a:pPr/>
              <a:t>‹#›</a:t>
            </a:fld>
            <a:endParaRPr lang="en-IN" dirty="0"/>
          </a:p>
        </p:txBody>
      </p:sp>
      <p:sp>
        <p:nvSpPr>
          <p:cNvPr id="4" name="Content Placeholder 2"/>
          <p:cNvSpPr>
            <a:spLocks noGrp="1"/>
          </p:cNvSpPr>
          <p:nvPr>
            <p:ph idx="1"/>
          </p:nvPr>
        </p:nvSpPr>
        <p:spPr>
          <a:xfrm>
            <a:off x="2047272" y="2624034"/>
            <a:ext cx="20765588" cy="8702676"/>
          </a:xfrm>
        </p:spPr>
        <p:txBody>
          <a:bodyPr>
            <a:normAutofit/>
          </a:bodyPr>
          <a:lstStyle>
            <a:lvl1pPr>
              <a:defRPr sz="3200">
                <a:solidFill>
                  <a:schemeClr val="bg1"/>
                </a:solidFill>
              </a:defRPr>
            </a:lvl1pPr>
          </a:lstStyle>
          <a:p>
            <a:endParaRPr lang="en-IN" dirty="0"/>
          </a:p>
        </p:txBody>
      </p:sp>
    </p:spTree>
    <p:extLst>
      <p:ext uri="{BB962C8B-B14F-4D97-AF65-F5344CB8AC3E}">
        <p14:creationId xmlns:p14="http://schemas.microsoft.com/office/powerpoint/2010/main" val="46478598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IN" dirty="0"/>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86CB4B4D-7CA3-9044-876B-883B54F8677D}" type="slidenum">
              <a:rPr lang="en-IN" smtClean="0"/>
              <a:pPr/>
              <a:t>‹#›</a:t>
            </a:fld>
            <a:endParaRPr lang="en-IN" dirty="0"/>
          </a:p>
        </p:txBody>
      </p:sp>
      <p:sp>
        <p:nvSpPr>
          <p:cNvPr id="4" name="Content Placeholder 2"/>
          <p:cNvSpPr>
            <a:spLocks noGrp="1"/>
          </p:cNvSpPr>
          <p:nvPr>
            <p:ph idx="1"/>
          </p:nvPr>
        </p:nvSpPr>
        <p:spPr>
          <a:xfrm>
            <a:off x="2047272" y="2624034"/>
            <a:ext cx="20765588" cy="8702676"/>
          </a:xfrm>
        </p:spPr>
        <p:txBody>
          <a:bodyPr>
            <a:normAutofit/>
          </a:bodyPr>
          <a:lstStyle>
            <a:lvl1pPr>
              <a:defRPr sz="3200">
                <a:solidFill>
                  <a:schemeClr val="bg1"/>
                </a:solidFill>
              </a:defRPr>
            </a:lvl1pPr>
          </a:lstStyle>
          <a:p>
            <a:endParaRPr lang="en-IN" dirty="0"/>
          </a:p>
        </p:txBody>
      </p:sp>
    </p:spTree>
    <p:extLst>
      <p:ext uri="{BB962C8B-B14F-4D97-AF65-F5344CB8AC3E}">
        <p14:creationId xmlns:p14="http://schemas.microsoft.com/office/powerpoint/2010/main" val="2655863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56941" y="1456412"/>
            <a:ext cx="20765588" cy="1449978"/>
          </a:xfrm>
        </p:spPr>
        <p:txBody>
          <a:bodyPr/>
          <a:lstStyle/>
          <a:p>
            <a:r>
              <a:rPr lang="en-US" dirty="0"/>
              <a:t>Click to edit Master title style</a:t>
            </a:r>
            <a:endParaRPr lang="en-IN" dirty="0"/>
          </a:p>
        </p:txBody>
      </p:sp>
      <p:sp>
        <p:nvSpPr>
          <p:cNvPr id="5" name="Slide Number"/>
          <p:cNvSpPr txBox="1">
            <a:spLocks noGrp="1"/>
          </p:cNvSpPr>
          <p:nvPr>
            <p:ph type="sldNum" sz="quarter" idx="2"/>
          </p:nvPr>
        </p:nvSpPr>
        <p:spPr>
          <a:xfrm>
            <a:off x="23319580" y="12553775"/>
            <a:ext cx="557213" cy="430885"/>
          </a:xfrm>
          <a:prstGeom prst="rect">
            <a:avLst/>
          </a:prstGeom>
          <a:ln w="12700">
            <a:miter lim="400000"/>
          </a:ln>
        </p:spPr>
        <p:txBody>
          <a:bodyPr wrap="square" tIns="91439" bIns="91439" anchor="ctr">
            <a:spAutoFit/>
          </a:bodyPr>
          <a:lstStyle>
            <a:lvl1pPr algn="ctr" defTabSz="1828800">
              <a:lnSpc>
                <a:spcPct val="100000"/>
              </a:lnSpc>
              <a:defRPr sz="1600">
                <a:solidFill>
                  <a:srgbClr val="2D2D2F"/>
                </a:solidFill>
                <a:latin typeface="+mj-lt"/>
                <a:ea typeface="Calibri"/>
                <a:cs typeface="Calibri"/>
                <a:sym typeface="Calibri"/>
              </a:defRPr>
            </a:lvl1pPr>
          </a:lstStyle>
          <a:p>
            <a:fld id="{86CB4B4D-7CA3-9044-876B-883B54F8677D}" type="slidenum">
              <a:rPr lang="en-IN" smtClean="0"/>
              <a:pPr/>
              <a:t>‹#›</a:t>
            </a:fld>
            <a:endParaRPr lang="en-IN" dirty="0"/>
          </a:p>
        </p:txBody>
      </p:sp>
      <p:sp>
        <p:nvSpPr>
          <p:cNvPr id="4" name="Content Placeholder 2"/>
          <p:cNvSpPr>
            <a:spLocks noGrp="1"/>
          </p:cNvSpPr>
          <p:nvPr>
            <p:ph idx="1"/>
          </p:nvPr>
        </p:nvSpPr>
        <p:spPr>
          <a:xfrm>
            <a:off x="1556941" y="3270463"/>
            <a:ext cx="20765588" cy="8272180"/>
          </a:xfrm>
        </p:spPr>
        <p:txBody>
          <a:bodyPr>
            <a:normAutofit/>
          </a:bodyPr>
          <a:lstStyle>
            <a:lvl1pPr>
              <a:defRPr sz="3200">
                <a:solidFill>
                  <a:schemeClr val="bg2">
                    <a:lumMod val="10000"/>
                  </a:schemeClr>
                </a:solidFill>
              </a:defRPr>
            </a:lvl1pPr>
          </a:lstStyle>
          <a:p>
            <a:endParaRPr lang="en-IN" dirty="0"/>
          </a:p>
        </p:txBody>
      </p:sp>
    </p:spTree>
    <p:extLst>
      <p:ext uri="{BB962C8B-B14F-4D97-AF65-F5344CB8AC3E}">
        <p14:creationId xmlns:p14="http://schemas.microsoft.com/office/powerpoint/2010/main" val="144837487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793" y="1443162"/>
            <a:ext cx="20765588" cy="1449978"/>
          </a:xfrm>
        </p:spPr>
        <p:txBody>
          <a:bodyPr/>
          <a:lstStyle/>
          <a:p>
            <a:r>
              <a:rPr lang="en-US"/>
              <a:t>Click to edit Master title style</a:t>
            </a:r>
            <a:endParaRPr lang="en-IN"/>
          </a:p>
        </p:txBody>
      </p:sp>
      <p:sp>
        <p:nvSpPr>
          <p:cNvPr id="3" name="Slide Number Placeholder 2"/>
          <p:cNvSpPr>
            <a:spLocks noGrp="1"/>
          </p:cNvSpPr>
          <p:nvPr>
            <p:ph type="sldNum" sz="quarter" idx="10"/>
          </p:nvPr>
        </p:nvSpPr>
        <p:spPr/>
        <p:txBody>
          <a:bodyPr/>
          <a:lstStyle/>
          <a:p>
            <a:fld id="{86CB4B4D-7CA3-9044-876B-883B54F8677D}" type="slidenum">
              <a:rPr lang="en-IN" smtClean="0"/>
              <a:pPr/>
              <a:t>‹#›</a:t>
            </a:fld>
            <a:endParaRPr lang="en-IN" dirty="0"/>
          </a:p>
        </p:txBody>
      </p:sp>
      <p:sp>
        <p:nvSpPr>
          <p:cNvPr id="4" name="Content Placeholder 2"/>
          <p:cNvSpPr>
            <a:spLocks noGrp="1"/>
          </p:cNvSpPr>
          <p:nvPr>
            <p:ph idx="1"/>
          </p:nvPr>
        </p:nvSpPr>
        <p:spPr>
          <a:xfrm>
            <a:off x="655793" y="3296969"/>
            <a:ext cx="16230919" cy="7220610"/>
          </a:xfrm>
        </p:spPr>
        <p:txBody>
          <a:bodyPr>
            <a:normAutofit/>
          </a:bodyPr>
          <a:lstStyle>
            <a:lvl1pPr>
              <a:defRPr sz="3200">
                <a:solidFill>
                  <a:schemeClr val="bg2">
                    <a:lumMod val="10000"/>
                  </a:schemeClr>
                </a:solidFill>
              </a:defRPr>
            </a:lvl1pPr>
          </a:lstStyle>
          <a:p>
            <a:endParaRPr lang="en-IN"/>
          </a:p>
        </p:txBody>
      </p:sp>
    </p:spTree>
    <p:extLst>
      <p:ext uri="{BB962C8B-B14F-4D97-AF65-F5344CB8AC3E}">
        <p14:creationId xmlns:p14="http://schemas.microsoft.com/office/powerpoint/2010/main" val="1185405524"/>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09206" y="4795963"/>
            <a:ext cx="20765588" cy="1449978"/>
          </a:xfrm>
        </p:spPr>
        <p:txBody>
          <a:bodyPr>
            <a:normAutofit/>
          </a:bodyPr>
          <a:lstStyle>
            <a:lvl1pPr algn="ctr">
              <a:defRPr sz="7200">
                <a:solidFill>
                  <a:schemeClr val="bg1"/>
                </a:solidFill>
              </a:defRPr>
            </a:lvl1pPr>
          </a:lstStyle>
          <a:p>
            <a:r>
              <a:rPr lang="en-US" dirty="0"/>
              <a:t>Click to edit Master title style</a:t>
            </a:r>
            <a:endParaRPr lang="en-IN" dirty="0"/>
          </a:p>
        </p:txBody>
      </p:sp>
    </p:spTree>
    <p:extLst>
      <p:ext uri="{BB962C8B-B14F-4D97-AF65-F5344CB8AC3E}">
        <p14:creationId xmlns:p14="http://schemas.microsoft.com/office/powerpoint/2010/main" val="178410968"/>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047272" y="621527"/>
            <a:ext cx="20765588" cy="14499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normAutofit/>
          </a:bodyPr>
          <a:lstStyle/>
          <a:p>
            <a:r>
              <a:rPr dirty="0"/>
              <a:t>Title Text</a:t>
            </a:r>
          </a:p>
        </p:txBody>
      </p:sp>
      <p:sp>
        <p:nvSpPr>
          <p:cNvPr id="3" name="Body Level One…"/>
          <p:cNvSpPr txBox="1">
            <a:spLocks noGrp="1"/>
          </p:cNvSpPr>
          <p:nvPr>
            <p:ph type="body" idx="1"/>
          </p:nvPr>
        </p:nvSpPr>
        <p:spPr>
          <a:xfrm>
            <a:off x="2047272" y="2520081"/>
            <a:ext cx="20765588" cy="8702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lide Number"/>
          <p:cNvSpPr txBox="1">
            <a:spLocks noGrp="1"/>
          </p:cNvSpPr>
          <p:nvPr>
            <p:ph type="sldNum" sz="quarter" idx="2"/>
          </p:nvPr>
        </p:nvSpPr>
        <p:spPr>
          <a:xfrm>
            <a:off x="23319580" y="12553775"/>
            <a:ext cx="557213" cy="430885"/>
          </a:xfrm>
          <a:prstGeom prst="rect">
            <a:avLst/>
          </a:prstGeom>
          <a:ln w="12700">
            <a:miter lim="400000"/>
          </a:ln>
        </p:spPr>
        <p:txBody>
          <a:bodyPr wrap="square" tIns="91439" bIns="91439" anchor="ctr">
            <a:spAutoFit/>
          </a:bodyPr>
          <a:lstStyle>
            <a:lvl1pPr algn="ctr" defTabSz="1828800">
              <a:lnSpc>
                <a:spcPct val="100000"/>
              </a:lnSpc>
              <a:defRPr sz="1600">
                <a:solidFill>
                  <a:srgbClr val="2D2D2F"/>
                </a:solidFill>
                <a:latin typeface="+mj-lt"/>
                <a:ea typeface="Calibri"/>
                <a:cs typeface="Calibri"/>
                <a:sym typeface="Calibri"/>
              </a:defRPr>
            </a:lvl1pPr>
          </a:lstStyle>
          <a:p>
            <a:fld id="{86CB4B4D-7CA3-9044-876B-883B54F8677D}" type="slidenum">
              <a:rPr lang="en-IN" smtClean="0"/>
              <a:pPr/>
              <a:t>‹#›</a:t>
            </a:fld>
            <a:endParaRPr lang="en-IN" dirty="0"/>
          </a:p>
        </p:txBody>
      </p:sp>
    </p:spTree>
  </p:cSld>
  <p:clrMap bg1="lt1" tx1="dk1" bg2="lt2" tx2="dk2" accent1="accent1" accent2="accent2" accent3="accent3" accent4="accent4" accent5="accent5" accent6="accent6" hlink="hlink" folHlink="folHlink"/>
  <p:sldLayoutIdLst>
    <p:sldLayoutId id="2147483655" r:id="rId1"/>
    <p:sldLayoutId id="2147483652" r:id="rId2"/>
    <p:sldLayoutId id="2147483653" r:id="rId3"/>
    <p:sldLayoutId id="2147483654" r:id="rId4"/>
    <p:sldLayoutId id="2147483656" r:id="rId5"/>
    <p:sldLayoutId id="2147483658" r:id="rId6"/>
    <p:sldLayoutId id="2147483657" r:id="rId7"/>
  </p:sldLayoutIdLst>
  <p:transition spd="med"/>
  <p:hf hdr="0"/>
  <p:txStyles>
    <p:titleStyle>
      <a:lvl1pPr marL="0" marR="0" indent="0" algn="l" defTabSz="1828800" latinLnBrk="0">
        <a:lnSpc>
          <a:spcPct val="90000"/>
        </a:lnSpc>
        <a:spcBef>
          <a:spcPts val="0"/>
        </a:spcBef>
        <a:spcAft>
          <a:spcPts val="0"/>
        </a:spcAft>
        <a:buClrTx/>
        <a:buSzTx/>
        <a:buFontTx/>
        <a:buNone/>
        <a:tabLst/>
        <a:defRPr sz="8000" b="1" i="0" u="none" strike="noStrike" cap="none" spc="0" baseline="0">
          <a:solidFill>
            <a:srgbClr val="000000"/>
          </a:solidFill>
          <a:uFillTx/>
          <a:latin typeface="+mj-lt"/>
          <a:ea typeface="Calibri"/>
          <a:cs typeface="Calibri"/>
          <a:sym typeface="Calibri"/>
        </a:defRPr>
      </a:lvl1pPr>
      <a:lvl2pPr marL="0" marR="0" indent="0" algn="l" defTabSz="182880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a:ea typeface="Calibri"/>
          <a:cs typeface="Calibri"/>
          <a:sym typeface="Calibri"/>
        </a:defRPr>
      </a:lvl2pPr>
      <a:lvl3pPr marL="0" marR="0" indent="0" algn="l" defTabSz="182880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a:ea typeface="Calibri"/>
          <a:cs typeface="Calibri"/>
          <a:sym typeface="Calibri"/>
        </a:defRPr>
      </a:lvl3pPr>
      <a:lvl4pPr marL="0" marR="0" indent="0" algn="l" defTabSz="182880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a:ea typeface="Calibri"/>
          <a:cs typeface="Calibri"/>
          <a:sym typeface="Calibri"/>
        </a:defRPr>
      </a:lvl4pPr>
      <a:lvl5pPr marL="0" marR="0" indent="0" algn="l" defTabSz="182880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a:ea typeface="Calibri"/>
          <a:cs typeface="Calibri"/>
          <a:sym typeface="Calibri"/>
        </a:defRPr>
      </a:lvl5pPr>
      <a:lvl6pPr marL="0" marR="0" indent="0" algn="l" defTabSz="182880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a:ea typeface="Calibri"/>
          <a:cs typeface="Calibri"/>
          <a:sym typeface="Calibri"/>
        </a:defRPr>
      </a:lvl6pPr>
      <a:lvl7pPr marL="0" marR="0" indent="0" algn="l" defTabSz="182880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a:ea typeface="Calibri"/>
          <a:cs typeface="Calibri"/>
          <a:sym typeface="Calibri"/>
        </a:defRPr>
      </a:lvl7pPr>
      <a:lvl8pPr marL="0" marR="0" indent="0" algn="l" defTabSz="182880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a:ea typeface="Calibri"/>
          <a:cs typeface="Calibri"/>
          <a:sym typeface="Calibri"/>
        </a:defRPr>
      </a:lvl8pPr>
      <a:lvl9pPr marL="0" marR="0" indent="0" algn="l" defTabSz="182880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a:ea typeface="Calibri"/>
          <a:cs typeface="Calibri"/>
          <a:sym typeface="Calibri"/>
        </a:defRPr>
      </a:lvl9pPr>
    </p:titleStyle>
    <p:bodyStyle>
      <a:lvl1pPr marL="457200" marR="0" indent="-457200" algn="l" defTabSz="1828800" latinLnBrk="0">
        <a:lnSpc>
          <a:spcPct val="90000"/>
        </a:lnSpc>
        <a:spcBef>
          <a:spcPts val="2000"/>
        </a:spcBef>
        <a:spcAft>
          <a:spcPts val="0"/>
        </a:spcAft>
        <a:buClrTx/>
        <a:buSzPct val="100000"/>
        <a:buFont typeface="Arial"/>
        <a:buChar char="•"/>
        <a:tabLst/>
        <a:defRPr sz="4000" b="0" i="0" u="none" strike="noStrike" cap="none" spc="0" baseline="0">
          <a:solidFill>
            <a:srgbClr val="000000"/>
          </a:solidFill>
          <a:uFillTx/>
          <a:latin typeface="+mj-lt"/>
          <a:ea typeface="Calibri"/>
          <a:cs typeface="Calibri"/>
          <a:sym typeface="Calibri"/>
        </a:defRPr>
      </a:lvl1pPr>
      <a:lvl2pPr marL="990600" marR="0" indent="-533400" algn="l" defTabSz="1828800" latinLnBrk="0">
        <a:lnSpc>
          <a:spcPct val="90000"/>
        </a:lnSpc>
        <a:spcBef>
          <a:spcPts val="2000"/>
        </a:spcBef>
        <a:spcAft>
          <a:spcPts val="0"/>
        </a:spcAft>
        <a:buClrTx/>
        <a:buSzPct val="100000"/>
        <a:buFont typeface="Arial"/>
        <a:buChar char="•"/>
        <a:tabLst/>
        <a:defRPr sz="4000" b="0" i="0" u="none" strike="noStrike" cap="none" spc="0" baseline="0">
          <a:solidFill>
            <a:srgbClr val="000000"/>
          </a:solidFill>
          <a:uFillTx/>
          <a:latin typeface="+mj-lt"/>
          <a:ea typeface="Calibri"/>
          <a:cs typeface="Calibri"/>
          <a:sym typeface="Calibri"/>
        </a:defRPr>
      </a:lvl2pPr>
      <a:lvl3pPr marL="1554479" marR="0" indent="-640079" algn="l" defTabSz="1828800" latinLnBrk="0">
        <a:lnSpc>
          <a:spcPct val="90000"/>
        </a:lnSpc>
        <a:spcBef>
          <a:spcPts val="2000"/>
        </a:spcBef>
        <a:spcAft>
          <a:spcPts val="0"/>
        </a:spcAft>
        <a:buClrTx/>
        <a:buSzPct val="100000"/>
        <a:buFont typeface="Arial"/>
        <a:buChar char="•"/>
        <a:tabLst/>
        <a:defRPr sz="4000" b="0" i="0" u="none" strike="noStrike" cap="none" spc="0" baseline="0">
          <a:solidFill>
            <a:srgbClr val="000000"/>
          </a:solidFill>
          <a:uFillTx/>
          <a:latin typeface="+mj-lt"/>
          <a:ea typeface="Calibri"/>
          <a:cs typeface="Calibri"/>
          <a:sym typeface="Calibri"/>
        </a:defRPr>
      </a:lvl3pPr>
      <a:lvl4pPr marL="2082800" marR="0" indent="-711200" algn="l" defTabSz="1828800" latinLnBrk="0">
        <a:lnSpc>
          <a:spcPct val="90000"/>
        </a:lnSpc>
        <a:spcBef>
          <a:spcPts val="2000"/>
        </a:spcBef>
        <a:spcAft>
          <a:spcPts val="0"/>
        </a:spcAft>
        <a:buClrTx/>
        <a:buSzPct val="100000"/>
        <a:buFont typeface="Arial"/>
        <a:buChar char="•"/>
        <a:tabLst/>
        <a:defRPr sz="4000" b="0" i="0" u="none" strike="noStrike" cap="none" spc="0" baseline="0">
          <a:solidFill>
            <a:srgbClr val="000000"/>
          </a:solidFill>
          <a:uFillTx/>
          <a:latin typeface="+mj-lt"/>
          <a:ea typeface="Calibri"/>
          <a:cs typeface="Calibri"/>
          <a:sym typeface="Calibri"/>
        </a:defRPr>
      </a:lvl4pPr>
      <a:lvl5pPr marL="2540000" marR="0" indent="-711200" algn="l" defTabSz="1828800" latinLnBrk="0">
        <a:lnSpc>
          <a:spcPct val="90000"/>
        </a:lnSpc>
        <a:spcBef>
          <a:spcPts val="2000"/>
        </a:spcBef>
        <a:spcAft>
          <a:spcPts val="0"/>
        </a:spcAft>
        <a:buClrTx/>
        <a:buSzPct val="100000"/>
        <a:buFont typeface="Arial"/>
        <a:buChar char="•"/>
        <a:tabLst/>
        <a:defRPr sz="4000" b="0" i="0" u="none" strike="noStrike" cap="none" spc="0" baseline="0">
          <a:solidFill>
            <a:srgbClr val="000000"/>
          </a:solidFill>
          <a:uFillTx/>
          <a:latin typeface="+mj-lt"/>
          <a:ea typeface="Calibri"/>
          <a:cs typeface="Calibri"/>
          <a:sym typeface="Calibri"/>
        </a:defRPr>
      </a:lvl5pPr>
      <a:lvl6pPr marL="29972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Calibri"/>
          <a:ea typeface="Calibri"/>
          <a:cs typeface="Calibri"/>
          <a:sym typeface="Calibri"/>
        </a:defRPr>
      </a:lvl6pPr>
      <a:lvl7pPr marL="34544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Calibri"/>
          <a:ea typeface="Calibri"/>
          <a:cs typeface="Calibri"/>
          <a:sym typeface="Calibri"/>
        </a:defRPr>
      </a:lvl7pPr>
      <a:lvl8pPr marL="39116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Calibri"/>
          <a:ea typeface="Calibri"/>
          <a:cs typeface="Calibri"/>
          <a:sym typeface="Calibri"/>
        </a:defRPr>
      </a:lvl8pPr>
      <a:lvl9pPr marL="43688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Calibri"/>
          <a:ea typeface="Calibri"/>
          <a:cs typeface="Calibri"/>
          <a:sym typeface="Calibri"/>
        </a:defRPr>
      </a:lvl9pPr>
    </p:bodyStyle>
    <p:otherStyle>
      <a:lvl1pPr marL="0" marR="0" indent="0" algn="r" defTabSz="18288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5989" y="4419600"/>
            <a:ext cx="11974285" cy="2438400"/>
          </a:xfrm>
        </p:spPr>
        <p:txBody>
          <a:bodyPr>
            <a:normAutofit/>
          </a:bodyPr>
          <a:lstStyle/>
          <a:p>
            <a:r>
              <a:rPr lang="en-IN" dirty="0"/>
              <a:t>DATA STRUCTURES &amp; ALGORITHMS</a:t>
            </a:r>
          </a:p>
        </p:txBody>
      </p:sp>
      <p:sp>
        <p:nvSpPr>
          <p:cNvPr id="3" name="TextBox 2">
            <a:extLst>
              <a:ext uri="{FF2B5EF4-FFF2-40B4-BE49-F238E27FC236}">
                <a16:creationId xmlns:a16="http://schemas.microsoft.com/office/drawing/2014/main" id="{3EBB4F1B-4371-EDF1-9001-E25D12D67277}"/>
              </a:ext>
            </a:extLst>
          </p:cNvPr>
          <p:cNvSpPr txBox="1"/>
          <p:nvPr/>
        </p:nvSpPr>
        <p:spPr>
          <a:xfrm>
            <a:off x="2956560" y="9356106"/>
            <a:ext cx="6004560" cy="10997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20000"/>
              </a:lnSpc>
              <a:spcBef>
                <a:spcPts val="0"/>
              </a:spcBef>
              <a:spcAft>
                <a:spcPts val="0"/>
              </a:spcAft>
              <a:buClrTx/>
              <a:buSzTx/>
              <a:buFontTx/>
              <a:buNone/>
              <a:tabLst/>
            </a:pPr>
            <a:r>
              <a:rPr lang="en-US" sz="5400" dirty="0">
                <a:solidFill>
                  <a:schemeClr val="bg1"/>
                </a:solidFill>
                <a:latin typeface="Calibri" panose="020F0502020204030204" pitchFamily="34" charset="0"/>
                <a:cs typeface="Calibri" panose="020F0502020204030204" pitchFamily="34" charset="0"/>
              </a:rPr>
              <a:t>-B</a:t>
            </a:r>
            <a:r>
              <a:rPr kumimoji="0" lang="en-US" sz="5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Orkney Medium"/>
              </a:rPr>
              <a:t>y Sudhakar </a:t>
            </a:r>
          </a:p>
        </p:txBody>
      </p:sp>
    </p:spTree>
    <p:extLst>
      <p:ext uri="{BB962C8B-B14F-4D97-AF65-F5344CB8AC3E}">
        <p14:creationId xmlns:p14="http://schemas.microsoft.com/office/powerpoint/2010/main" val="399163290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3A44-D8E5-2CAE-C6CF-BB37A639284B}"/>
              </a:ext>
            </a:extLst>
          </p:cNvPr>
          <p:cNvSpPr>
            <a:spLocks noGrp="1"/>
          </p:cNvSpPr>
          <p:nvPr>
            <p:ph type="title"/>
          </p:nvPr>
        </p:nvSpPr>
        <p:spPr>
          <a:xfrm>
            <a:off x="1556941" y="785673"/>
            <a:ext cx="20765588" cy="1449978"/>
          </a:xfrm>
        </p:spPr>
        <p:txBody>
          <a:bodyPr/>
          <a:lstStyle/>
          <a:p>
            <a:r>
              <a:rPr lang="en-US" sz="8000" b="1" i="0" dirty="0">
                <a:solidFill>
                  <a:srgbClr val="292929"/>
                </a:solidFill>
                <a:effectLst/>
                <a:latin typeface="source-serif-pro"/>
              </a:rPr>
              <a:t>Quadratic time O(n^2)</a:t>
            </a:r>
            <a:endParaRPr lang="en-US" dirty="0"/>
          </a:p>
        </p:txBody>
      </p:sp>
      <p:sp>
        <p:nvSpPr>
          <p:cNvPr id="3" name="Slide Number Placeholder 2">
            <a:extLst>
              <a:ext uri="{FF2B5EF4-FFF2-40B4-BE49-F238E27FC236}">
                <a16:creationId xmlns:a16="http://schemas.microsoft.com/office/drawing/2014/main" id="{AF7A1E8B-C5E8-96D1-B35D-0B3CB60DA478}"/>
              </a:ext>
            </a:extLst>
          </p:cNvPr>
          <p:cNvSpPr>
            <a:spLocks noGrp="1"/>
          </p:cNvSpPr>
          <p:nvPr>
            <p:ph type="sldNum" sz="quarter" idx="2"/>
          </p:nvPr>
        </p:nvSpPr>
        <p:spPr/>
        <p:txBody>
          <a:bodyPr/>
          <a:lstStyle/>
          <a:p>
            <a:fld id="{86CB4B4D-7CA3-9044-876B-883B54F8677D}" type="slidenum">
              <a:rPr lang="en-IN" smtClean="0"/>
              <a:pPr/>
              <a:t>10</a:t>
            </a:fld>
            <a:endParaRPr lang="en-IN" dirty="0"/>
          </a:p>
        </p:txBody>
      </p:sp>
      <p:sp>
        <p:nvSpPr>
          <p:cNvPr id="4" name="Content Placeholder 3">
            <a:extLst>
              <a:ext uri="{FF2B5EF4-FFF2-40B4-BE49-F238E27FC236}">
                <a16:creationId xmlns:a16="http://schemas.microsoft.com/office/drawing/2014/main" id="{021E88B7-3002-989B-F017-81C4D19787A6}"/>
              </a:ext>
            </a:extLst>
          </p:cNvPr>
          <p:cNvSpPr>
            <a:spLocks noGrp="1"/>
          </p:cNvSpPr>
          <p:nvPr>
            <p:ph idx="1"/>
          </p:nvPr>
        </p:nvSpPr>
        <p:spPr>
          <a:xfrm>
            <a:off x="1556941" y="2235651"/>
            <a:ext cx="20765588" cy="9306992"/>
          </a:xfrm>
        </p:spPr>
        <p:txBody>
          <a:bodyPr/>
          <a:lstStyle/>
          <a:p>
            <a:r>
              <a:rPr lang="en-US" sz="4000" b="0" i="0" dirty="0">
                <a:solidFill>
                  <a:srgbClr val="292929"/>
                </a:solidFill>
                <a:effectLst/>
                <a:latin typeface="source-serif-pro"/>
              </a:rPr>
              <a:t>The problem process all the pairs of the element.</a:t>
            </a:r>
          </a:p>
          <a:p>
            <a:r>
              <a:rPr lang="en-US" sz="4000" b="0" i="0" dirty="0">
                <a:solidFill>
                  <a:srgbClr val="292929"/>
                </a:solidFill>
                <a:effectLst/>
                <a:latin typeface="source-serif-pro"/>
              </a:rPr>
              <a:t>The quadratic algorithm is almost the reverse of the logarithmic algorithm. The number of steps required by the quadratic algorithms is the square root of input size. If the input size is 2, then the required steps are 4. If the input is size 8, it will take 64, and so on. and we mark it as O(n²).</a:t>
            </a:r>
          </a:p>
          <a:p>
            <a:pPr marL="0" indent="0">
              <a:buNone/>
            </a:pPr>
            <a:endParaRPr lang="en-US" dirty="0"/>
          </a:p>
        </p:txBody>
      </p:sp>
      <p:pic>
        <p:nvPicPr>
          <p:cNvPr id="8" name="Picture 7">
            <a:extLst>
              <a:ext uri="{FF2B5EF4-FFF2-40B4-BE49-F238E27FC236}">
                <a16:creationId xmlns:a16="http://schemas.microsoft.com/office/drawing/2014/main" id="{4160ACAE-40A8-A7CC-25EC-7BD7230F3CF3}"/>
              </a:ext>
            </a:extLst>
          </p:cNvPr>
          <p:cNvPicPr>
            <a:picLocks noChangeAspect="1"/>
          </p:cNvPicPr>
          <p:nvPr/>
        </p:nvPicPr>
        <p:blipFill rotWithShape="1">
          <a:blip r:embed="rId2">
            <a:extLst>
              <a:ext uri="{28A0092B-C50C-407E-A947-70E740481C1C}">
                <a14:useLocalDpi xmlns:a14="http://schemas.microsoft.com/office/drawing/2010/main" val="0"/>
              </a:ext>
            </a:extLst>
          </a:blip>
          <a:srcRect l="22563" t="9165" r="30203" b="4583"/>
          <a:stretch/>
        </p:blipFill>
        <p:spPr>
          <a:xfrm>
            <a:off x="1556940" y="5391808"/>
            <a:ext cx="7259981" cy="6436398"/>
          </a:xfrm>
          <a:prstGeom prst="rect">
            <a:avLst/>
          </a:prstGeom>
        </p:spPr>
      </p:pic>
      <p:pic>
        <p:nvPicPr>
          <p:cNvPr id="7" name="Picture 6">
            <a:extLst>
              <a:ext uri="{FF2B5EF4-FFF2-40B4-BE49-F238E27FC236}">
                <a16:creationId xmlns:a16="http://schemas.microsoft.com/office/drawing/2014/main" id="{70CB552C-B33C-B9B4-03D3-21458EC7A5D5}"/>
              </a:ext>
            </a:extLst>
          </p:cNvPr>
          <p:cNvPicPr>
            <a:picLocks noChangeAspect="1"/>
          </p:cNvPicPr>
          <p:nvPr/>
        </p:nvPicPr>
        <p:blipFill rotWithShape="1">
          <a:blip r:embed="rId3">
            <a:extLst>
              <a:ext uri="{28A0092B-C50C-407E-A947-70E740481C1C}">
                <a14:useLocalDpi xmlns:a14="http://schemas.microsoft.com/office/drawing/2010/main" val="0"/>
              </a:ext>
            </a:extLst>
          </a:blip>
          <a:srcRect l="29942" t="28419" r="30088" b="39088"/>
          <a:stretch/>
        </p:blipFill>
        <p:spPr>
          <a:xfrm>
            <a:off x="9374134" y="4986731"/>
            <a:ext cx="13945446" cy="7616015"/>
          </a:xfrm>
          <a:prstGeom prst="rect">
            <a:avLst/>
          </a:prstGeom>
        </p:spPr>
      </p:pic>
    </p:spTree>
    <p:extLst>
      <p:ext uri="{BB962C8B-B14F-4D97-AF65-F5344CB8AC3E}">
        <p14:creationId xmlns:p14="http://schemas.microsoft.com/office/powerpoint/2010/main" val="48394327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1A166D1-8F48-DBE2-61F9-B7982EDB1742}"/>
              </a:ext>
            </a:extLst>
          </p:cNvPr>
          <p:cNvSpPr>
            <a:spLocks noGrp="1"/>
          </p:cNvSpPr>
          <p:nvPr>
            <p:ph type="sldNum" sz="quarter" idx="2"/>
          </p:nvPr>
        </p:nvSpPr>
        <p:spPr/>
        <p:txBody>
          <a:bodyPr/>
          <a:lstStyle/>
          <a:p>
            <a:fld id="{86CB4B4D-7CA3-9044-876B-883B54F8677D}" type="slidenum">
              <a:rPr lang="en-IN" smtClean="0"/>
              <a:pPr/>
              <a:t>11</a:t>
            </a:fld>
            <a:endParaRPr lang="en-IN" dirty="0"/>
          </a:p>
        </p:txBody>
      </p:sp>
      <p:pic>
        <p:nvPicPr>
          <p:cNvPr id="6" name="Content Placeholder 5">
            <a:extLst>
              <a:ext uri="{FF2B5EF4-FFF2-40B4-BE49-F238E27FC236}">
                <a16:creationId xmlns:a16="http://schemas.microsoft.com/office/drawing/2014/main" id="{9760AEBE-3A2A-6885-FF8A-8640A9131A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0022" y="368179"/>
            <a:ext cx="19198328" cy="11747621"/>
          </a:xfrm>
        </p:spPr>
      </p:pic>
    </p:spTree>
    <p:extLst>
      <p:ext uri="{BB962C8B-B14F-4D97-AF65-F5344CB8AC3E}">
        <p14:creationId xmlns:p14="http://schemas.microsoft.com/office/powerpoint/2010/main" val="271366623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Data Structures</a:t>
            </a:r>
          </a:p>
        </p:txBody>
      </p:sp>
      <p:sp>
        <p:nvSpPr>
          <p:cNvPr id="3" name="Text Placeholder 2"/>
          <p:cNvSpPr>
            <a:spLocks noGrp="1"/>
          </p:cNvSpPr>
          <p:nvPr>
            <p:ph type="body" sz="quarter" idx="1"/>
          </p:nvPr>
        </p:nvSpPr>
        <p:spPr>
          <a:xfrm>
            <a:off x="1457325" y="2540001"/>
            <a:ext cx="19878675" cy="9604374"/>
          </a:xfrm>
        </p:spPr>
        <p:txBody>
          <a:bodyPr>
            <a:normAutofit fontScale="32500" lnSpcReduction="20000"/>
          </a:bodyPr>
          <a:lstStyle/>
          <a:p>
            <a:pPr marL="685800" indent="-685800">
              <a:buFont typeface="Wingdings" panose="05000000000000000000" pitchFamily="2" charset="2"/>
              <a:buChar char="q"/>
            </a:pPr>
            <a:r>
              <a:rPr lang="en-IN" sz="14400" b="1" dirty="0">
                <a:latin typeface="Calibri" panose="020F0502020204030204" pitchFamily="34" charset="0"/>
                <a:cs typeface="Calibri" panose="020F0502020204030204" pitchFamily="34" charset="0"/>
              </a:rPr>
              <a:t>Built-In Data Structures</a:t>
            </a:r>
          </a:p>
          <a:p>
            <a:pPr marL="1143000" indent="-1143000">
              <a:buFont typeface="Wingdings" panose="05000000000000000000" pitchFamily="2" charset="2"/>
              <a:buChar char="ü"/>
            </a:pPr>
            <a:r>
              <a:rPr lang="en-IN" sz="14400" dirty="0">
                <a:latin typeface="Calibri" panose="020F0502020204030204" pitchFamily="34" charset="0"/>
                <a:cs typeface="Calibri" panose="020F0502020204030204" pitchFamily="34" charset="0"/>
              </a:rPr>
              <a:t>Array</a:t>
            </a:r>
          </a:p>
          <a:p>
            <a:pPr marL="1143000" indent="-1143000">
              <a:buFont typeface="Wingdings" panose="05000000000000000000" pitchFamily="2" charset="2"/>
              <a:buChar char="ü"/>
            </a:pPr>
            <a:r>
              <a:rPr lang="en-IN" sz="14400" dirty="0">
                <a:latin typeface="Calibri" panose="020F0502020204030204" pitchFamily="34" charset="0"/>
                <a:cs typeface="Calibri" panose="020F0502020204030204" pitchFamily="34" charset="0"/>
              </a:rPr>
              <a:t>Object</a:t>
            </a:r>
          </a:p>
          <a:p>
            <a:pPr marL="1143000" indent="-1143000">
              <a:buFont typeface="Wingdings" panose="05000000000000000000" pitchFamily="2" charset="2"/>
              <a:buChar char="ü"/>
            </a:pPr>
            <a:r>
              <a:rPr lang="en-IN" sz="14400" dirty="0">
                <a:latin typeface="Calibri" panose="020F0502020204030204" pitchFamily="34" charset="0"/>
                <a:cs typeface="Calibri" panose="020F0502020204030204" pitchFamily="34" charset="0"/>
              </a:rPr>
              <a:t>Map</a:t>
            </a:r>
          </a:p>
          <a:p>
            <a:pPr marL="1143000" indent="-1143000">
              <a:buFont typeface="Wingdings" panose="05000000000000000000" pitchFamily="2" charset="2"/>
              <a:buChar char="ü"/>
            </a:pPr>
            <a:r>
              <a:rPr lang="en-IN" sz="14400" dirty="0">
                <a:latin typeface="Calibri" panose="020F0502020204030204" pitchFamily="34" charset="0"/>
                <a:cs typeface="Calibri" panose="020F0502020204030204" pitchFamily="34" charset="0"/>
              </a:rPr>
              <a:t>Set</a:t>
            </a:r>
          </a:p>
          <a:p>
            <a:endParaRPr lang="en-IN" sz="14400" b="1" dirty="0">
              <a:latin typeface="Calibri" panose="020F0502020204030204" pitchFamily="34" charset="0"/>
              <a:cs typeface="Calibri" panose="020F0502020204030204" pitchFamily="34" charset="0"/>
            </a:endParaRPr>
          </a:p>
          <a:p>
            <a:pPr marL="685800" indent="-685800">
              <a:buFont typeface="Wingdings" panose="05000000000000000000" pitchFamily="2" charset="2"/>
              <a:buChar char="q"/>
            </a:pPr>
            <a:r>
              <a:rPr lang="en-IN" sz="14400" b="1" dirty="0">
                <a:latin typeface="Calibri" panose="020F0502020204030204" pitchFamily="34" charset="0"/>
                <a:cs typeface="Calibri" panose="020F0502020204030204" pitchFamily="34" charset="0"/>
              </a:rPr>
              <a:t>Custom Data Structures</a:t>
            </a:r>
            <a:endParaRPr lang="en-IN" sz="14400" dirty="0">
              <a:latin typeface="Calibri" panose="020F0502020204030204" pitchFamily="34" charset="0"/>
              <a:cs typeface="Calibri" panose="020F0502020204030204" pitchFamily="34" charset="0"/>
            </a:endParaRPr>
          </a:p>
          <a:p>
            <a:pPr marL="685800" indent="-685800">
              <a:buFont typeface="Wingdings" panose="05000000000000000000" pitchFamily="2" charset="2"/>
              <a:buChar char="ü"/>
            </a:pPr>
            <a:r>
              <a:rPr lang="en-IN" sz="14400" dirty="0">
                <a:latin typeface="Calibri" panose="020F0502020204030204" pitchFamily="34" charset="0"/>
                <a:cs typeface="Calibri" panose="020F0502020204030204" pitchFamily="34" charset="0"/>
              </a:rPr>
              <a:t>Stack</a:t>
            </a:r>
          </a:p>
          <a:p>
            <a:pPr marL="685800" indent="-685800">
              <a:buFont typeface="Wingdings" panose="05000000000000000000" pitchFamily="2" charset="2"/>
              <a:buChar char="ü"/>
            </a:pPr>
            <a:r>
              <a:rPr lang="en-IN" sz="14400" dirty="0">
                <a:latin typeface="Calibri" panose="020F0502020204030204" pitchFamily="34" charset="0"/>
                <a:cs typeface="Calibri" panose="020F0502020204030204" pitchFamily="34" charset="0"/>
              </a:rPr>
              <a:t>Queue</a:t>
            </a:r>
          </a:p>
          <a:p>
            <a:pPr marL="685800" indent="-685800">
              <a:buFont typeface="Wingdings" panose="05000000000000000000" pitchFamily="2" charset="2"/>
              <a:buChar char="ü"/>
            </a:pPr>
            <a:r>
              <a:rPr lang="en-IN" sz="14400" dirty="0">
                <a:latin typeface="Calibri" panose="020F0502020204030204" pitchFamily="34" charset="0"/>
                <a:cs typeface="Calibri" panose="020F0502020204030204" pitchFamily="34" charset="0"/>
              </a:rPr>
              <a:t>Linked list</a:t>
            </a:r>
          </a:p>
          <a:p>
            <a:pPr marL="685800" indent="-685800">
              <a:buFont typeface="Wingdings" panose="05000000000000000000" pitchFamily="2" charset="2"/>
              <a:buChar char="ü"/>
            </a:pPr>
            <a:r>
              <a:rPr lang="en-IN" sz="14400" dirty="0">
                <a:latin typeface="Calibri" panose="020F0502020204030204" pitchFamily="34" charset="0"/>
                <a:cs typeface="Calibri" panose="020F0502020204030204" pitchFamily="34" charset="0"/>
              </a:rPr>
              <a:t>Hash Table</a:t>
            </a:r>
            <a:endParaRPr lang="en-IN" sz="14400" b="1" dirty="0">
              <a:latin typeface="Calibri" panose="020F0502020204030204" pitchFamily="34" charset="0"/>
              <a:cs typeface="Calibri" panose="020F0502020204030204" pitchFamily="34" charset="0"/>
            </a:endParaRPr>
          </a:p>
          <a:p>
            <a:endParaRPr lang="en-IN" dirty="0"/>
          </a:p>
          <a:p>
            <a:endParaRPr lang="en-IN" dirty="0"/>
          </a:p>
          <a:p>
            <a:r>
              <a:rPr lang="en-US" dirty="0">
                <a:solidFill>
                  <a:srgbClr val="292929"/>
                </a:solidFill>
              </a:rPr>
              <a:t>  </a:t>
            </a:r>
            <a:endParaRPr lang="en-IN" dirty="0"/>
          </a:p>
          <a:p>
            <a:endParaRPr lang="en-IN" dirty="0"/>
          </a:p>
        </p:txBody>
      </p:sp>
      <p:sp>
        <p:nvSpPr>
          <p:cNvPr id="4" name="Slide Number Placeholder 3"/>
          <p:cNvSpPr>
            <a:spLocks noGrp="1"/>
          </p:cNvSpPr>
          <p:nvPr>
            <p:ph type="sldNum" sz="quarter" idx="2"/>
          </p:nvPr>
        </p:nvSpPr>
        <p:spPr/>
        <p:txBody>
          <a:bodyPr/>
          <a:lstStyle/>
          <a:p>
            <a:fld id="{86CB4B4D-7CA3-9044-876B-883B54F8677D}" type="slidenum">
              <a:rPr lang="en-IN" smtClean="0"/>
              <a:pPr/>
              <a:t>12</a:t>
            </a:fld>
            <a:endParaRPr lang="en-IN" dirty="0"/>
          </a:p>
        </p:txBody>
      </p:sp>
    </p:spTree>
    <p:extLst>
      <p:ext uri="{BB962C8B-B14F-4D97-AF65-F5344CB8AC3E}">
        <p14:creationId xmlns:p14="http://schemas.microsoft.com/office/powerpoint/2010/main" val="191012176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7A5FB-E5CF-C88E-1F81-40C468280836}"/>
              </a:ext>
            </a:extLst>
          </p:cNvPr>
          <p:cNvSpPr>
            <a:spLocks noGrp="1"/>
          </p:cNvSpPr>
          <p:nvPr>
            <p:ph type="title"/>
          </p:nvPr>
        </p:nvSpPr>
        <p:spPr/>
        <p:txBody>
          <a:bodyPr/>
          <a:lstStyle/>
          <a:p>
            <a:r>
              <a:rPr lang="en-US" dirty="0"/>
              <a:t>Array</a:t>
            </a:r>
          </a:p>
        </p:txBody>
      </p:sp>
      <p:sp>
        <p:nvSpPr>
          <p:cNvPr id="7" name="Text Placeholder 6">
            <a:extLst>
              <a:ext uri="{FF2B5EF4-FFF2-40B4-BE49-F238E27FC236}">
                <a16:creationId xmlns:a16="http://schemas.microsoft.com/office/drawing/2014/main" id="{53F36367-08BF-B3C8-A9B8-2B79DBB9A884}"/>
              </a:ext>
            </a:extLst>
          </p:cNvPr>
          <p:cNvSpPr>
            <a:spLocks noGrp="1"/>
          </p:cNvSpPr>
          <p:nvPr>
            <p:ph type="body" sz="quarter" idx="1"/>
          </p:nvPr>
        </p:nvSpPr>
        <p:spPr>
          <a:xfrm>
            <a:off x="1603829" y="2540000"/>
            <a:ext cx="19732171" cy="8947150"/>
          </a:xfrm>
        </p:spPr>
        <p:txBody>
          <a:bodyPr>
            <a:normAutofit/>
          </a:bodyPr>
          <a:lstStyle/>
          <a:p>
            <a:pPr marL="685800" indent="-685800">
              <a:buFont typeface="Arial" panose="020B0604020202020204" pitchFamily="34" charset="0"/>
              <a:buChar char="•"/>
            </a:pPr>
            <a:r>
              <a:rPr lang="en-US" sz="4400" b="1" i="0" dirty="0">
                <a:solidFill>
                  <a:srgbClr val="3D3D4E"/>
                </a:solidFill>
                <a:effectLst/>
                <a:latin typeface="Calibri" panose="020F0502020204030204" pitchFamily="34" charset="0"/>
                <a:cs typeface="Calibri" panose="020F0502020204030204" pitchFamily="34" charset="0"/>
              </a:rPr>
              <a:t>An Arrays is a data structure that hold a collection of values</a:t>
            </a:r>
            <a:r>
              <a:rPr lang="en-US" sz="4400" dirty="0">
                <a:solidFill>
                  <a:srgbClr val="3D3D4E"/>
                </a:solidFill>
                <a:latin typeface="Calibri" panose="020F0502020204030204" pitchFamily="34" charset="0"/>
                <a:cs typeface="Calibri" panose="020F0502020204030204" pitchFamily="34" charset="0"/>
              </a:rPr>
              <a:t>.</a:t>
            </a:r>
            <a:endParaRPr lang="en-US" sz="4400" b="0" i="0" dirty="0">
              <a:solidFill>
                <a:srgbClr val="3D3D4E"/>
              </a:solidFill>
              <a:effectLst/>
              <a:latin typeface="Calibri" panose="020F0502020204030204" pitchFamily="34" charset="0"/>
              <a:cs typeface="Calibri" panose="020F0502020204030204" pitchFamily="34" charset="0"/>
            </a:endParaRPr>
          </a:p>
          <a:p>
            <a:pPr marL="685800" indent="-685800">
              <a:buFont typeface="Arial" panose="020B0604020202020204" pitchFamily="34" charset="0"/>
              <a:buChar char="•"/>
            </a:pPr>
            <a:r>
              <a:rPr lang="en-US" sz="4400" dirty="0">
                <a:solidFill>
                  <a:srgbClr val="3D3D4E"/>
                </a:solidFill>
                <a:latin typeface="Calibri" panose="020F0502020204030204" pitchFamily="34" charset="0"/>
                <a:cs typeface="Calibri" panose="020F0502020204030204" pitchFamily="34" charset="0"/>
              </a:rPr>
              <a:t>An Arrays can contain mix of </a:t>
            </a:r>
            <a:r>
              <a:rPr lang="en-US" sz="4400" b="0" i="0" dirty="0">
                <a:solidFill>
                  <a:srgbClr val="3D3D4E"/>
                </a:solidFill>
                <a:effectLst/>
                <a:latin typeface="Calibri" panose="020F0502020204030204" pitchFamily="34" charset="0"/>
                <a:cs typeface="Calibri" panose="020F0502020204030204" pitchFamily="34" charset="0"/>
              </a:rPr>
              <a:t>different data types, we can store strings, Boolean</a:t>
            </a:r>
            <a:r>
              <a:rPr lang="en-US" sz="4400" dirty="0">
                <a:solidFill>
                  <a:srgbClr val="3D3D4E"/>
                </a:solidFill>
                <a:latin typeface="Calibri" panose="020F0502020204030204" pitchFamily="34" charset="0"/>
                <a:cs typeface="Calibri" panose="020F0502020204030204" pitchFamily="34" charset="0"/>
              </a:rPr>
              <a:t>s, numbers, objects.</a:t>
            </a:r>
          </a:p>
          <a:p>
            <a:pPr marL="685800" indent="-685800">
              <a:buFont typeface="Arial" panose="020B0604020202020204" pitchFamily="34" charset="0"/>
              <a:buChar char="•"/>
            </a:pPr>
            <a:r>
              <a:rPr lang="en-US" sz="4400" b="0" i="0" dirty="0">
                <a:solidFill>
                  <a:srgbClr val="3D3D4E"/>
                </a:solidFill>
                <a:effectLst/>
                <a:latin typeface="Calibri" panose="020F0502020204030204" pitchFamily="34" charset="0"/>
                <a:cs typeface="Calibri" panose="020F0502020204030204" pitchFamily="34" charset="0"/>
              </a:rPr>
              <a:t>Arrays are zero-indexed &amp; insertion order is maintained.</a:t>
            </a:r>
          </a:p>
          <a:p>
            <a:endParaRPr lang="en-US" sz="4400" b="0" i="0" dirty="0">
              <a:solidFill>
                <a:srgbClr val="3D3D4E"/>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sz="4400" u="sng" dirty="0">
                <a:solidFill>
                  <a:srgbClr val="3D3D4E"/>
                </a:solidFill>
                <a:latin typeface="Calibri" panose="020F0502020204030204" pitchFamily="34" charset="0"/>
                <a:cs typeface="Calibri" panose="020F0502020204030204" pitchFamily="34" charset="0"/>
              </a:rPr>
              <a:t> </a:t>
            </a:r>
            <a:r>
              <a:rPr lang="en-US" sz="4400" b="1" u="sng" dirty="0">
                <a:solidFill>
                  <a:srgbClr val="3D3D4E"/>
                </a:solidFill>
                <a:latin typeface="Calibri" panose="020F0502020204030204" pitchFamily="34" charset="0"/>
                <a:cs typeface="Calibri" panose="020F0502020204030204" pitchFamily="34" charset="0"/>
              </a:rPr>
              <a:t>BIG O  time complexity.</a:t>
            </a:r>
            <a:br>
              <a:rPr lang="en-US" b="0" i="0" dirty="0">
                <a:solidFill>
                  <a:srgbClr val="3D3D4E"/>
                </a:solidFill>
                <a:effectLst/>
                <a:latin typeface="Calibri" panose="020F0502020204030204" pitchFamily="34" charset="0"/>
                <a:cs typeface="Calibri" panose="020F0502020204030204" pitchFamily="34" charset="0"/>
              </a:rPr>
            </a:br>
            <a:r>
              <a:rPr lang="pt-BR" sz="4400" b="1" dirty="0">
                <a:solidFill>
                  <a:srgbClr val="292929"/>
                </a:solidFill>
                <a:latin typeface="Calibri" panose="020F0502020204030204" pitchFamily="34" charset="0"/>
                <a:cs typeface="Calibri" panose="020F0502020204030204" pitchFamily="34" charset="0"/>
              </a:rPr>
              <a:t>Insert/remove from at end</a:t>
            </a:r>
            <a:r>
              <a:rPr lang="pt-BR" sz="4400" b="0" i="0" dirty="0">
                <a:solidFill>
                  <a:srgbClr val="292929"/>
                </a:solidFill>
                <a:effectLst/>
                <a:latin typeface="Calibri" panose="020F0502020204030204" pitchFamily="34" charset="0"/>
                <a:cs typeface="Calibri" panose="020F0502020204030204" pitchFamily="34" charset="0"/>
              </a:rPr>
              <a:t>: </a:t>
            </a:r>
            <a:r>
              <a:rPr lang="pt-BR" sz="4400" b="1" i="0" dirty="0">
                <a:solidFill>
                  <a:srgbClr val="292929"/>
                </a:solidFill>
                <a:effectLst/>
                <a:latin typeface="Calibri" panose="020F0502020204030204" pitchFamily="34" charset="0"/>
                <a:cs typeface="Calibri" panose="020F0502020204030204" pitchFamily="34" charset="0"/>
              </a:rPr>
              <a:t>O(1)</a:t>
            </a:r>
          </a:p>
          <a:p>
            <a:pPr algn="l"/>
            <a:r>
              <a:rPr lang="pt-BR" sz="4400" b="1" dirty="0">
                <a:solidFill>
                  <a:srgbClr val="292929"/>
                </a:solidFill>
                <a:latin typeface="Calibri" panose="020F0502020204030204" pitchFamily="34" charset="0"/>
                <a:cs typeface="Calibri" panose="020F0502020204030204" pitchFamily="34" charset="0"/>
              </a:rPr>
              <a:t>Insert/remove from at beginning : O(n)</a:t>
            </a:r>
            <a:endParaRPr lang="pt-BR" sz="4400" b="0" i="0" dirty="0">
              <a:solidFill>
                <a:srgbClr val="292929"/>
              </a:solidFill>
              <a:effectLst/>
              <a:latin typeface="Calibri" panose="020F0502020204030204" pitchFamily="34" charset="0"/>
              <a:cs typeface="Calibri" panose="020F0502020204030204" pitchFamily="34" charset="0"/>
            </a:endParaRPr>
          </a:p>
          <a:p>
            <a:pPr algn="l"/>
            <a:r>
              <a:rPr lang="pt-BR" sz="4400" b="1" dirty="0">
                <a:solidFill>
                  <a:srgbClr val="292929"/>
                </a:solidFill>
                <a:latin typeface="Calibri" panose="020F0502020204030204" pitchFamily="34" charset="0"/>
                <a:cs typeface="Calibri" panose="020F0502020204030204" pitchFamily="34" charset="0"/>
              </a:rPr>
              <a:t>Access</a:t>
            </a:r>
            <a:r>
              <a:rPr lang="pt-BR" sz="4400" b="0" i="0" dirty="0">
                <a:solidFill>
                  <a:srgbClr val="292929"/>
                </a:solidFill>
                <a:effectLst/>
                <a:latin typeface="Calibri" panose="020F0502020204030204" pitchFamily="34" charset="0"/>
                <a:cs typeface="Calibri" panose="020F0502020204030204" pitchFamily="34" charset="0"/>
              </a:rPr>
              <a:t>: </a:t>
            </a:r>
            <a:r>
              <a:rPr lang="pt-BR" sz="4400" b="1" i="0" dirty="0">
                <a:solidFill>
                  <a:srgbClr val="292929"/>
                </a:solidFill>
                <a:effectLst/>
                <a:latin typeface="Calibri" panose="020F0502020204030204" pitchFamily="34" charset="0"/>
                <a:cs typeface="Calibri" panose="020F0502020204030204" pitchFamily="34" charset="0"/>
              </a:rPr>
              <a:t>O(1)</a:t>
            </a:r>
          </a:p>
          <a:p>
            <a:pPr algn="l"/>
            <a:r>
              <a:rPr lang="pt-BR" sz="4400" b="1" i="0" dirty="0">
                <a:solidFill>
                  <a:srgbClr val="292929"/>
                </a:solidFill>
                <a:effectLst/>
                <a:latin typeface="Calibri" panose="020F0502020204030204" pitchFamily="34" charset="0"/>
                <a:cs typeface="Calibri" panose="020F0502020204030204" pitchFamily="34" charset="0"/>
              </a:rPr>
              <a:t>Search</a:t>
            </a:r>
            <a:r>
              <a:rPr lang="pt-BR" sz="4400" b="0" i="0" dirty="0">
                <a:solidFill>
                  <a:srgbClr val="292929"/>
                </a:solidFill>
                <a:effectLst/>
                <a:latin typeface="Calibri" panose="020F0502020204030204" pitchFamily="34" charset="0"/>
                <a:cs typeface="Calibri" panose="020F0502020204030204" pitchFamily="34" charset="0"/>
              </a:rPr>
              <a:t>: </a:t>
            </a:r>
            <a:r>
              <a:rPr lang="pt-BR" sz="4400" b="1" dirty="0">
                <a:solidFill>
                  <a:srgbClr val="292929"/>
                </a:solidFill>
                <a:latin typeface="Calibri" panose="020F0502020204030204" pitchFamily="34" charset="0"/>
                <a:cs typeface="Calibri" panose="020F0502020204030204" pitchFamily="34" charset="0"/>
              </a:rPr>
              <a:t>O</a:t>
            </a:r>
            <a:r>
              <a:rPr lang="pt-BR" sz="4400" b="1" i="0" dirty="0">
                <a:solidFill>
                  <a:srgbClr val="292929"/>
                </a:solidFill>
                <a:effectLst/>
                <a:latin typeface="Calibri" panose="020F0502020204030204" pitchFamily="34" charset="0"/>
                <a:cs typeface="Calibri" panose="020F0502020204030204" pitchFamily="34" charset="0"/>
              </a:rPr>
              <a:t>(n)</a:t>
            </a:r>
          </a:p>
          <a:p>
            <a:r>
              <a:rPr lang="en-US" b="1" dirty="0">
                <a:latin typeface="Calibri" panose="020F0502020204030204" pitchFamily="34" charset="0"/>
                <a:cs typeface="Calibri" panose="020F0502020204030204" pitchFamily="34" charset="0"/>
              </a:rPr>
              <a:t>forEach/map/filter/reduce</a:t>
            </a:r>
            <a:r>
              <a:rPr lang="en-US" dirty="0">
                <a:latin typeface="Calibri" panose="020F0502020204030204" pitchFamily="34" charset="0"/>
                <a:cs typeface="Calibri" panose="020F0502020204030204" pitchFamily="34" charset="0"/>
              </a:rPr>
              <a:t>: </a:t>
            </a:r>
            <a:r>
              <a:rPr lang="pt-BR" sz="4800" b="1" dirty="0">
                <a:solidFill>
                  <a:srgbClr val="292929"/>
                </a:solidFill>
                <a:latin typeface="Calibri" panose="020F0502020204030204" pitchFamily="34" charset="0"/>
                <a:cs typeface="Calibri" panose="020F0502020204030204" pitchFamily="34" charset="0"/>
              </a:rPr>
              <a:t>O</a:t>
            </a:r>
            <a:r>
              <a:rPr lang="pt-BR" sz="4800" b="1" i="0" dirty="0">
                <a:solidFill>
                  <a:srgbClr val="292929"/>
                </a:solidFill>
                <a:effectLst/>
                <a:latin typeface="Calibri" panose="020F0502020204030204" pitchFamily="34" charset="0"/>
                <a:cs typeface="Calibri" panose="020F0502020204030204" pitchFamily="34" charset="0"/>
              </a:rPr>
              <a:t>(n)</a:t>
            </a:r>
            <a:endParaRPr lang="en-US"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FF1F9678-BD30-1CD0-C69A-67CC4FE55344}"/>
              </a:ext>
            </a:extLst>
          </p:cNvPr>
          <p:cNvSpPr>
            <a:spLocks noGrp="1"/>
          </p:cNvSpPr>
          <p:nvPr>
            <p:ph type="sldNum" sz="quarter" idx="2"/>
          </p:nvPr>
        </p:nvSpPr>
        <p:spPr/>
        <p:txBody>
          <a:bodyPr/>
          <a:lstStyle/>
          <a:p>
            <a:fld id="{86CB4B4D-7CA3-9044-876B-883B54F8677D}" type="slidenum">
              <a:rPr lang="en-IN" smtClean="0"/>
              <a:pPr/>
              <a:t>13</a:t>
            </a:fld>
            <a:endParaRPr lang="en-IN" dirty="0"/>
          </a:p>
        </p:txBody>
      </p:sp>
      <p:pic>
        <p:nvPicPr>
          <p:cNvPr id="6" name="Picture 5">
            <a:extLst>
              <a:ext uri="{FF2B5EF4-FFF2-40B4-BE49-F238E27FC236}">
                <a16:creationId xmlns:a16="http://schemas.microsoft.com/office/drawing/2014/main" id="{214D182B-9F11-D7A7-93AA-0AB6367FBE1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404" t="14124" r="5591"/>
          <a:stretch/>
        </p:blipFill>
        <p:spPr>
          <a:xfrm>
            <a:off x="11120284" y="5663381"/>
            <a:ext cx="11659887" cy="6890394"/>
          </a:xfrm>
          <a:prstGeom prst="rect">
            <a:avLst/>
          </a:prstGeom>
        </p:spPr>
      </p:pic>
    </p:spTree>
    <p:extLst>
      <p:ext uri="{BB962C8B-B14F-4D97-AF65-F5344CB8AC3E}">
        <p14:creationId xmlns:p14="http://schemas.microsoft.com/office/powerpoint/2010/main" val="74403679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02AE0-AD10-9137-ADC5-3CC46745F5A3}"/>
              </a:ext>
            </a:extLst>
          </p:cNvPr>
          <p:cNvSpPr>
            <a:spLocks noGrp="1"/>
          </p:cNvSpPr>
          <p:nvPr>
            <p:ph type="title"/>
          </p:nvPr>
        </p:nvSpPr>
        <p:spPr/>
        <p:txBody>
          <a:bodyPr/>
          <a:lstStyle/>
          <a:p>
            <a:r>
              <a:rPr lang="en-US" dirty="0"/>
              <a:t>Object</a:t>
            </a:r>
          </a:p>
        </p:txBody>
      </p:sp>
      <p:sp>
        <p:nvSpPr>
          <p:cNvPr id="3" name="Text Placeholder 2">
            <a:extLst>
              <a:ext uri="{FF2B5EF4-FFF2-40B4-BE49-F238E27FC236}">
                <a16:creationId xmlns:a16="http://schemas.microsoft.com/office/drawing/2014/main" id="{51AF1AAD-F010-54A7-7316-D406A9FF85ED}"/>
              </a:ext>
            </a:extLst>
          </p:cNvPr>
          <p:cNvSpPr>
            <a:spLocks noGrp="1"/>
          </p:cNvSpPr>
          <p:nvPr>
            <p:ph type="body" sz="quarter" idx="1"/>
          </p:nvPr>
        </p:nvSpPr>
        <p:spPr>
          <a:xfrm>
            <a:off x="1657351" y="2540000"/>
            <a:ext cx="19678650" cy="9461499"/>
          </a:xfrm>
        </p:spPr>
        <p:txBody>
          <a:bodyPr>
            <a:normAutofit lnSpcReduction="10000"/>
          </a:bodyPr>
          <a:lstStyle/>
          <a:p>
            <a:pPr marL="685800" indent="-685800">
              <a:buFont typeface="Wingdings" panose="05000000000000000000" pitchFamily="2" charset="2"/>
              <a:buChar char="§"/>
            </a:pPr>
            <a:r>
              <a:rPr lang="en-US" dirty="0"/>
              <a:t>An Object is an unordered key-value pairs.</a:t>
            </a:r>
          </a:p>
          <a:p>
            <a:pPr marL="685800" indent="-685800">
              <a:buFont typeface="Wingdings" panose="05000000000000000000" pitchFamily="2" charset="2"/>
              <a:buChar char="§"/>
            </a:pPr>
            <a:r>
              <a:rPr lang="en-US" dirty="0"/>
              <a:t>Objects is not iterable with for of loop.</a:t>
            </a:r>
          </a:p>
          <a:p>
            <a:endParaRPr lang="en-US" dirty="0"/>
          </a:p>
          <a:p>
            <a:pPr marL="685800" indent="-685800" algn="l">
              <a:buFont typeface="Wingdings" panose="05000000000000000000" pitchFamily="2" charset="2"/>
              <a:buChar char="§"/>
            </a:pPr>
            <a:r>
              <a:rPr lang="en-US" sz="4800" b="1" u="sng" dirty="0">
                <a:solidFill>
                  <a:srgbClr val="3D3D4E"/>
                </a:solidFill>
                <a:latin typeface="Calibri" panose="020F0502020204030204" pitchFamily="34" charset="0"/>
                <a:cs typeface="Calibri" panose="020F0502020204030204" pitchFamily="34" charset="0"/>
              </a:rPr>
              <a:t>BIG O  time complexity.</a:t>
            </a:r>
          </a:p>
          <a:p>
            <a:pPr algn="l"/>
            <a:r>
              <a:rPr lang="pt-BR" sz="4800" b="1" dirty="0">
                <a:solidFill>
                  <a:srgbClr val="292929"/>
                </a:solidFill>
                <a:latin typeface="Calibri" panose="020F0502020204030204" pitchFamily="34" charset="0"/>
                <a:cs typeface="Calibri" panose="020F0502020204030204" pitchFamily="34" charset="0"/>
              </a:rPr>
              <a:t>Insert: </a:t>
            </a:r>
            <a:r>
              <a:rPr lang="pt-BR" sz="4800" b="1" i="0" dirty="0">
                <a:solidFill>
                  <a:srgbClr val="292929"/>
                </a:solidFill>
                <a:effectLst/>
                <a:latin typeface="Calibri" panose="020F0502020204030204" pitchFamily="34" charset="0"/>
                <a:cs typeface="Calibri" panose="020F0502020204030204" pitchFamily="34" charset="0"/>
              </a:rPr>
              <a:t>O(1)</a:t>
            </a:r>
          </a:p>
          <a:p>
            <a:pPr algn="l"/>
            <a:r>
              <a:rPr lang="pt-BR" b="1" dirty="0">
                <a:solidFill>
                  <a:srgbClr val="292929"/>
                </a:solidFill>
                <a:latin typeface="Calibri" panose="020F0502020204030204" pitchFamily="34" charset="0"/>
                <a:cs typeface="Calibri" panose="020F0502020204030204" pitchFamily="34" charset="0"/>
              </a:rPr>
              <a:t>R</a:t>
            </a:r>
            <a:r>
              <a:rPr lang="pt-BR" sz="4800" b="1" dirty="0">
                <a:solidFill>
                  <a:srgbClr val="292929"/>
                </a:solidFill>
                <a:latin typeface="Calibri" panose="020F0502020204030204" pitchFamily="34" charset="0"/>
                <a:cs typeface="Calibri" panose="020F0502020204030204" pitchFamily="34" charset="0"/>
              </a:rPr>
              <a:t>emove: O(1)</a:t>
            </a:r>
            <a:endParaRPr lang="pt-BR" sz="4800" b="0" i="0" dirty="0">
              <a:solidFill>
                <a:srgbClr val="292929"/>
              </a:solidFill>
              <a:effectLst/>
              <a:latin typeface="Calibri" panose="020F0502020204030204" pitchFamily="34" charset="0"/>
              <a:cs typeface="Calibri" panose="020F0502020204030204" pitchFamily="34" charset="0"/>
            </a:endParaRPr>
          </a:p>
          <a:p>
            <a:pPr algn="l"/>
            <a:r>
              <a:rPr lang="pt-BR" sz="4800" b="1" dirty="0">
                <a:solidFill>
                  <a:srgbClr val="292929"/>
                </a:solidFill>
                <a:latin typeface="Calibri" panose="020F0502020204030204" pitchFamily="34" charset="0"/>
                <a:cs typeface="Calibri" panose="020F0502020204030204" pitchFamily="34" charset="0"/>
              </a:rPr>
              <a:t>Access</a:t>
            </a:r>
            <a:r>
              <a:rPr lang="pt-BR" sz="4800" b="0" i="0" dirty="0">
                <a:solidFill>
                  <a:srgbClr val="292929"/>
                </a:solidFill>
                <a:effectLst/>
                <a:latin typeface="Calibri" panose="020F0502020204030204" pitchFamily="34" charset="0"/>
                <a:cs typeface="Calibri" panose="020F0502020204030204" pitchFamily="34" charset="0"/>
              </a:rPr>
              <a:t>: </a:t>
            </a:r>
            <a:r>
              <a:rPr lang="pt-BR" sz="4800" b="1" i="0" dirty="0">
                <a:solidFill>
                  <a:srgbClr val="292929"/>
                </a:solidFill>
                <a:effectLst/>
                <a:latin typeface="Calibri" panose="020F0502020204030204" pitchFamily="34" charset="0"/>
                <a:cs typeface="Calibri" panose="020F0502020204030204" pitchFamily="34" charset="0"/>
              </a:rPr>
              <a:t>O(1)</a:t>
            </a:r>
          </a:p>
          <a:p>
            <a:pPr algn="l"/>
            <a:r>
              <a:rPr lang="pt-BR" sz="4800" b="1" i="0" dirty="0">
                <a:solidFill>
                  <a:srgbClr val="292929"/>
                </a:solidFill>
                <a:effectLst/>
                <a:latin typeface="Calibri" panose="020F0502020204030204" pitchFamily="34" charset="0"/>
                <a:cs typeface="Calibri" panose="020F0502020204030204" pitchFamily="34" charset="0"/>
              </a:rPr>
              <a:t>Search</a:t>
            </a:r>
            <a:r>
              <a:rPr lang="pt-BR" sz="4800" b="0" i="0" dirty="0">
                <a:solidFill>
                  <a:srgbClr val="292929"/>
                </a:solidFill>
                <a:effectLst/>
                <a:latin typeface="Calibri" panose="020F0502020204030204" pitchFamily="34" charset="0"/>
                <a:cs typeface="Calibri" panose="020F0502020204030204" pitchFamily="34" charset="0"/>
              </a:rPr>
              <a:t>: </a:t>
            </a:r>
            <a:r>
              <a:rPr lang="pt-BR" sz="4800" b="1" dirty="0">
                <a:solidFill>
                  <a:srgbClr val="292929"/>
                </a:solidFill>
                <a:latin typeface="Calibri" panose="020F0502020204030204" pitchFamily="34" charset="0"/>
                <a:cs typeface="Calibri" panose="020F0502020204030204" pitchFamily="34" charset="0"/>
              </a:rPr>
              <a:t>O</a:t>
            </a:r>
            <a:r>
              <a:rPr lang="pt-BR" sz="4800" b="1" i="0" dirty="0">
                <a:solidFill>
                  <a:srgbClr val="292929"/>
                </a:solidFill>
                <a:effectLst/>
                <a:latin typeface="Calibri" panose="020F0502020204030204" pitchFamily="34" charset="0"/>
                <a:cs typeface="Calibri" panose="020F0502020204030204" pitchFamily="34" charset="0"/>
              </a:rPr>
              <a:t>(n)</a:t>
            </a:r>
          </a:p>
          <a:p>
            <a:pPr algn="l"/>
            <a:r>
              <a:rPr lang="pt-BR" b="1" dirty="0">
                <a:solidFill>
                  <a:srgbClr val="292929"/>
                </a:solidFill>
                <a:latin typeface="Calibri" panose="020F0502020204030204" pitchFamily="34" charset="0"/>
                <a:cs typeface="Calibri" panose="020F0502020204030204" pitchFamily="34" charset="0"/>
              </a:rPr>
              <a:t>Object.keys(): O(n)</a:t>
            </a:r>
          </a:p>
          <a:p>
            <a:pPr algn="l"/>
            <a:r>
              <a:rPr lang="pt-BR" sz="4800" b="1" i="0" dirty="0">
                <a:solidFill>
                  <a:srgbClr val="292929"/>
                </a:solidFill>
                <a:effectLst/>
                <a:latin typeface="Calibri" panose="020F0502020204030204" pitchFamily="34" charset="0"/>
                <a:cs typeface="Calibri" panose="020F0502020204030204" pitchFamily="34" charset="0"/>
              </a:rPr>
              <a:t>Object.values(): O(n)</a:t>
            </a:r>
          </a:p>
          <a:p>
            <a:pPr algn="l"/>
            <a:r>
              <a:rPr lang="pt-BR" b="1" dirty="0">
                <a:solidFill>
                  <a:srgbClr val="292929"/>
                </a:solidFill>
                <a:latin typeface="Calibri" panose="020F0502020204030204" pitchFamily="34" charset="0"/>
                <a:cs typeface="Calibri" panose="020F0502020204030204" pitchFamily="34" charset="0"/>
              </a:rPr>
              <a:t>Object.entries(): O(n)</a:t>
            </a:r>
            <a:endParaRPr lang="pt-BR" sz="4800" b="1" i="0" dirty="0">
              <a:solidFill>
                <a:srgbClr val="292929"/>
              </a:solidFill>
              <a:effectLst/>
              <a:latin typeface="Calibri" panose="020F0502020204030204" pitchFamily="34" charset="0"/>
              <a:cs typeface="Calibri" panose="020F0502020204030204" pitchFamily="34" charset="0"/>
            </a:endParaRPr>
          </a:p>
          <a:p>
            <a:endParaRPr lang="en-US" dirty="0"/>
          </a:p>
        </p:txBody>
      </p:sp>
      <p:sp>
        <p:nvSpPr>
          <p:cNvPr id="4" name="Slide Number Placeholder 3">
            <a:extLst>
              <a:ext uri="{FF2B5EF4-FFF2-40B4-BE49-F238E27FC236}">
                <a16:creationId xmlns:a16="http://schemas.microsoft.com/office/drawing/2014/main" id="{9D25A454-474D-107E-E2FB-07F1F1655FCA}"/>
              </a:ext>
            </a:extLst>
          </p:cNvPr>
          <p:cNvSpPr>
            <a:spLocks noGrp="1"/>
          </p:cNvSpPr>
          <p:nvPr>
            <p:ph type="sldNum" sz="quarter" idx="2"/>
          </p:nvPr>
        </p:nvSpPr>
        <p:spPr/>
        <p:txBody>
          <a:bodyPr/>
          <a:lstStyle/>
          <a:p>
            <a:fld id="{86CB4B4D-7CA3-9044-876B-883B54F8677D}" type="slidenum">
              <a:rPr lang="en-IN" smtClean="0"/>
              <a:pPr/>
              <a:t>14</a:t>
            </a:fld>
            <a:endParaRPr lang="en-IN" dirty="0"/>
          </a:p>
        </p:txBody>
      </p:sp>
      <p:pic>
        <p:nvPicPr>
          <p:cNvPr id="6" name="Picture 5">
            <a:extLst>
              <a:ext uri="{FF2B5EF4-FFF2-40B4-BE49-F238E27FC236}">
                <a16:creationId xmlns:a16="http://schemas.microsoft.com/office/drawing/2014/main" id="{B5224C05-825E-6599-2A17-CFC592DF7151}"/>
              </a:ext>
            </a:extLst>
          </p:cNvPr>
          <p:cNvPicPr>
            <a:picLocks noChangeAspect="1"/>
          </p:cNvPicPr>
          <p:nvPr/>
        </p:nvPicPr>
        <p:blipFill rotWithShape="1">
          <a:blip r:embed="rId2">
            <a:extLst>
              <a:ext uri="{28A0092B-C50C-407E-A947-70E740481C1C}">
                <a14:useLocalDpi xmlns:a14="http://schemas.microsoft.com/office/drawing/2010/main" val="0"/>
              </a:ext>
            </a:extLst>
          </a:blip>
          <a:srcRect l="8871" t="17722" r="7433" b="16382"/>
          <a:stretch/>
        </p:blipFill>
        <p:spPr>
          <a:xfrm>
            <a:off x="9834722" y="4424516"/>
            <a:ext cx="13172762" cy="7075538"/>
          </a:xfrm>
          <a:prstGeom prst="rect">
            <a:avLst/>
          </a:prstGeom>
        </p:spPr>
      </p:pic>
    </p:spTree>
    <p:extLst>
      <p:ext uri="{BB962C8B-B14F-4D97-AF65-F5344CB8AC3E}">
        <p14:creationId xmlns:p14="http://schemas.microsoft.com/office/powerpoint/2010/main" val="170410471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0F758-4CC5-EDE7-B72F-E1F9999FB34A}"/>
              </a:ext>
            </a:extLst>
          </p:cNvPr>
          <p:cNvSpPr>
            <a:spLocks noGrp="1"/>
          </p:cNvSpPr>
          <p:nvPr>
            <p:ph type="title"/>
          </p:nvPr>
        </p:nvSpPr>
        <p:spPr/>
        <p:txBody>
          <a:bodyPr/>
          <a:lstStyle/>
          <a:p>
            <a:r>
              <a:rPr lang="en-US" dirty="0"/>
              <a:t>Set</a:t>
            </a:r>
          </a:p>
        </p:txBody>
      </p:sp>
      <p:sp>
        <p:nvSpPr>
          <p:cNvPr id="3" name="Text Placeholder 2">
            <a:extLst>
              <a:ext uri="{FF2B5EF4-FFF2-40B4-BE49-F238E27FC236}">
                <a16:creationId xmlns:a16="http://schemas.microsoft.com/office/drawing/2014/main" id="{3F1039B1-A57D-FFC0-6B5F-85645F10B27E}"/>
              </a:ext>
            </a:extLst>
          </p:cNvPr>
          <p:cNvSpPr>
            <a:spLocks noGrp="1"/>
          </p:cNvSpPr>
          <p:nvPr>
            <p:ph type="body" sz="quarter" idx="1"/>
          </p:nvPr>
        </p:nvSpPr>
        <p:spPr>
          <a:xfrm>
            <a:off x="2061029" y="2359742"/>
            <a:ext cx="19274971" cy="8155859"/>
          </a:xfrm>
        </p:spPr>
        <p:txBody>
          <a:bodyPr/>
          <a:lstStyle/>
          <a:p>
            <a:pPr marL="685800" indent="-685800">
              <a:buFont typeface="Arial" panose="020B0604020202020204" pitchFamily="34" charset="0"/>
              <a:buChar char="•"/>
            </a:pPr>
            <a:r>
              <a:rPr lang="en-US" sz="4800" b="1" i="0" dirty="0">
                <a:solidFill>
                  <a:srgbClr val="3D3D4E"/>
                </a:solidFill>
                <a:effectLst/>
                <a:latin typeface="Calibri" panose="020F0502020204030204" pitchFamily="34" charset="0"/>
                <a:cs typeface="Calibri" panose="020F0502020204030204" pitchFamily="34" charset="0"/>
              </a:rPr>
              <a:t>A Set is a data structure that can hold a collection of values. The values however must be unique.</a:t>
            </a:r>
          </a:p>
          <a:p>
            <a:pPr marL="685800" indent="-685800">
              <a:buFont typeface="Arial" panose="020B0604020202020204" pitchFamily="34" charset="0"/>
              <a:buChar char="•"/>
            </a:pPr>
            <a:r>
              <a:rPr lang="en-US" sz="4800" dirty="0">
                <a:solidFill>
                  <a:srgbClr val="3D3D4E"/>
                </a:solidFill>
                <a:latin typeface="Calibri" panose="020F0502020204030204" pitchFamily="34" charset="0"/>
                <a:cs typeface="Calibri" panose="020F0502020204030204" pitchFamily="34" charset="0"/>
              </a:rPr>
              <a:t>An Set can contain mix of </a:t>
            </a:r>
            <a:r>
              <a:rPr lang="en-US" sz="4800" b="0" i="0" dirty="0">
                <a:solidFill>
                  <a:srgbClr val="3D3D4E"/>
                </a:solidFill>
                <a:effectLst/>
                <a:latin typeface="Calibri" panose="020F0502020204030204" pitchFamily="34" charset="0"/>
                <a:cs typeface="Calibri" panose="020F0502020204030204" pitchFamily="34" charset="0"/>
              </a:rPr>
              <a:t>different data types, we can store strings, Boolean</a:t>
            </a:r>
            <a:r>
              <a:rPr lang="en-US" sz="4800" dirty="0">
                <a:solidFill>
                  <a:srgbClr val="3D3D4E"/>
                </a:solidFill>
                <a:latin typeface="Calibri" panose="020F0502020204030204" pitchFamily="34" charset="0"/>
                <a:cs typeface="Calibri" panose="020F0502020204030204" pitchFamily="34" charset="0"/>
              </a:rPr>
              <a:t>s, numbers, objects.</a:t>
            </a:r>
          </a:p>
          <a:p>
            <a:pPr marL="685800" indent="-685800">
              <a:buFont typeface="Arial" panose="020B0604020202020204" pitchFamily="34" charset="0"/>
              <a:buChar char="•"/>
            </a:pPr>
            <a:r>
              <a:rPr lang="en-US" dirty="0">
                <a:solidFill>
                  <a:srgbClr val="3D3D4E"/>
                </a:solidFill>
                <a:latin typeface="Calibri" panose="020F0502020204030204" pitchFamily="34" charset="0"/>
                <a:cs typeface="Calibri" panose="020F0502020204030204" pitchFamily="34" charset="0"/>
              </a:rPr>
              <a:t>Sets do not maintain an insertion order.</a:t>
            </a:r>
            <a:endParaRPr lang="en-US" sz="4800" dirty="0">
              <a:solidFill>
                <a:srgbClr val="3D3D4E"/>
              </a:solidFill>
              <a:latin typeface="Calibri" panose="020F0502020204030204" pitchFamily="34" charset="0"/>
              <a:cs typeface="Calibri" panose="020F0502020204030204" pitchFamily="34" charset="0"/>
            </a:endParaRPr>
          </a:p>
          <a:p>
            <a:pPr marL="685800" indent="-6858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14C1CA18-E408-D3AD-74DC-ED9937F6F4C3}"/>
              </a:ext>
            </a:extLst>
          </p:cNvPr>
          <p:cNvSpPr>
            <a:spLocks noGrp="1"/>
          </p:cNvSpPr>
          <p:nvPr>
            <p:ph type="sldNum" sz="quarter" idx="2"/>
          </p:nvPr>
        </p:nvSpPr>
        <p:spPr/>
        <p:txBody>
          <a:bodyPr/>
          <a:lstStyle/>
          <a:p>
            <a:fld id="{86CB4B4D-7CA3-9044-876B-883B54F8677D}" type="slidenum">
              <a:rPr lang="en-IN" smtClean="0"/>
              <a:pPr/>
              <a:t>15</a:t>
            </a:fld>
            <a:endParaRPr lang="en-IN" dirty="0"/>
          </a:p>
        </p:txBody>
      </p:sp>
      <p:pic>
        <p:nvPicPr>
          <p:cNvPr id="7" name="Picture 6">
            <a:extLst>
              <a:ext uri="{FF2B5EF4-FFF2-40B4-BE49-F238E27FC236}">
                <a16:creationId xmlns:a16="http://schemas.microsoft.com/office/drawing/2014/main" id="{A4AEBB17-52DC-C046-FC1C-CB7F92EDDE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5760" y="6527801"/>
            <a:ext cx="14726195" cy="5808892"/>
          </a:xfrm>
          <a:prstGeom prst="rect">
            <a:avLst/>
          </a:prstGeom>
        </p:spPr>
      </p:pic>
    </p:spTree>
    <p:extLst>
      <p:ext uri="{BB962C8B-B14F-4D97-AF65-F5344CB8AC3E}">
        <p14:creationId xmlns:p14="http://schemas.microsoft.com/office/powerpoint/2010/main" val="417798821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3A518-0D4A-6279-4755-FE3076ABE056}"/>
              </a:ext>
            </a:extLst>
          </p:cNvPr>
          <p:cNvSpPr>
            <a:spLocks noGrp="1"/>
          </p:cNvSpPr>
          <p:nvPr>
            <p:ph type="title"/>
          </p:nvPr>
        </p:nvSpPr>
        <p:spPr/>
        <p:txBody>
          <a:bodyPr/>
          <a:lstStyle/>
          <a:p>
            <a:r>
              <a:rPr lang="en-US" dirty="0"/>
              <a:t>Map</a:t>
            </a:r>
          </a:p>
        </p:txBody>
      </p:sp>
      <p:sp>
        <p:nvSpPr>
          <p:cNvPr id="3" name="Text Placeholder 2">
            <a:extLst>
              <a:ext uri="{FF2B5EF4-FFF2-40B4-BE49-F238E27FC236}">
                <a16:creationId xmlns:a16="http://schemas.microsoft.com/office/drawing/2014/main" id="{F0A57F7B-D4F7-AAB7-5627-756D9E711F8D}"/>
              </a:ext>
            </a:extLst>
          </p:cNvPr>
          <p:cNvSpPr>
            <a:spLocks noGrp="1"/>
          </p:cNvSpPr>
          <p:nvPr>
            <p:ph type="body" sz="quarter" idx="1"/>
          </p:nvPr>
        </p:nvSpPr>
        <p:spPr/>
        <p:txBody>
          <a:bodyPr/>
          <a:lstStyle/>
          <a:p>
            <a:pPr marL="685800" indent="-685800">
              <a:buFont typeface="Arial" panose="020B0604020202020204" pitchFamily="34" charset="0"/>
              <a:buChar char="•"/>
            </a:pPr>
            <a:r>
              <a:rPr lang="en-US" dirty="0"/>
              <a:t>A map is an ordered collection of key-value pairs. </a:t>
            </a:r>
          </a:p>
          <a:p>
            <a:pPr marL="685800" indent="-685800">
              <a:buFont typeface="Arial" panose="020B0604020202020204" pitchFamily="34" charset="0"/>
              <a:buChar char="•"/>
            </a:pPr>
            <a:r>
              <a:rPr lang="en-US" dirty="0"/>
              <a:t>Both keys &amp; values can be any data type.</a:t>
            </a:r>
          </a:p>
          <a:p>
            <a:pPr marL="685800" indent="-685800">
              <a:buFont typeface="Arial" panose="020B0604020202020204" pitchFamily="34" charset="0"/>
              <a:buChar char="•"/>
            </a:pPr>
            <a:endParaRPr lang="en-US" dirty="0"/>
          </a:p>
          <a:p>
            <a:endParaRPr lang="en-US" dirty="0"/>
          </a:p>
        </p:txBody>
      </p:sp>
      <p:sp>
        <p:nvSpPr>
          <p:cNvPr id="4" name="Slide Number Placeholder 3">
            <a:extLst>
              <a:ext uri="{FF2B5EF4-FFF2-40B4-BE49-F238E27FC236}">
                <a16:creationId xmlns:a16="http://schemas.microsoft.com/office/drawing/2014/main" id="{E8506736-B7E6-C063-C1FF-388EAC2F52C1}"/>
              </a:ext>
            </a:extLst>
          </p:cNvPr>
          <p:cNvSpPr>
            <a:spLocks noGrp="1"/>
          </p:cNvSpPr>
          <p:nvPr>
            <p:ph type="sldNum" sz="quarter" idx="2"/>
          </p:nvPr>
        </p:nvSpPr>
        <p:spPr/>
        <p:txBody>
          <a:bodyPr/>
          <a:lstStyle/>
          <a:p>
            <a:fld id="{86CB4B4D-7CA3-9044-876B-883B54F8677D}" type="slidenum">
              <a:rPr lang="en-IN" smtClean="0"/>
              <a:pPr/>
              <a:t>16</a:t>
            </a:fld>
            <a:endParaRPr lang="en-IN" dirty="0"/>
          </a:p>
        </p:txBody>
      </p:sp>
      <p:pic>
        <p:nvPicPr>
          <p:cNvPr id="8" name="Picture 7">
            <a:extLst>
              <a:ext uri="{FF2B5EF4-FFF2-40B4-BE49-F238E27FC236}">
                <a16:creationId xmlns:a16="http://schemas.microsoft.com/office/drawing/2014/main" id="{8FD23584-93D9-8717-9C96-DB9FA6CB586F}"/>
              </a:ext>
            </a:extLst>
          </p:cNvPr>
          <p:cNvPicPr>
            <a:picLocks noChangeAspect="1"/>
          </p:cNvPicPr>
          <p:nvPr/>
        </p:nvPicPr>
        <p:blipFill rotWithShape="1">
          <a:blip r:embed="rId2">
            <a:extLst>
              <a:ext uri="{28A0092B-C50C-407E-A947-70E740481C1C}">
                <a14:useLocalDpi xmlns:a14="http://schemas.microsoft.com/office/drawing/2010/main" val="0"/>
              </a:ext>
            </a:extLst>
          </a:blip>
          <a:srcRect l="28694" t="24395" r="31147" b="37702"/>
          <a:stretch/>
        </p:blipFill>
        <p:spPr>
          <a:xfrm>
            <a:off x="6371303" y="4454013"/>
            <a:ext cx="16429703" cy="7975600"/>
          </a:xfrm>
          <a:prstGeom prst="rect">
            <a:avLst/>
          </a:prstGeom>
        </p:spPr>
      </p:pic>
    </p:spTree>
    <p:extLst>
      <p:ext uri="{BB962C8B-B14F-4D97-AF65-F5344CB8AC3E}">
        <p14:creationId xmlns:p14="http://schemas.microsoft.com/office/powerpoint/2010/main" val="420869342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7858C-251C-DB3D-0183-C8F9670BBE6B}"/>
              </a:ext>
            </a:extLst>
          </p:cNvPr>
          <p:cNvSpPr>
            <a:spLocks noGrp="1"/>
          </p:cNvSpPr>
          <p:nvPr>
            <p:ph type="title"/>
          </p:nvPr>
        </p:nvSpPr>
        <p:spPr/>
        <p:txBody>
          <a:bodyPr/>
          <a:lstStyle/>
          <a:p>
            <a:r>
              <a:rPr lang="en-US" dirty="0"/>
              <a:t>Differences</a:t>
            </a:r>
          </a:p>
        </p:txBody>
      </p:sp>
      <p:sp>
        <p:nvSpPr>
          <p:cNvPr id="3" name="Text Placeholder 2">
            <a:extLst>
              <a:ext uri="{FF2B5EF4-FFF2-40B4-BE49-F238E27FC236}">
                <a16:creationId xmlns:a16="http://schemas.microsoft.com/office/drawing/2014/main" id="{EF02DCC3-A7AE-CE33-4556-B0B76202F39A}"/>
              </a:ext>
            </a:extLst>
          </p:cNvPr>
          <p:cNvSpPr>
            <a:spLocks noGrp="1"/>
          </p:cNvSpPr>
          <p:nvPr>
            <p:ph type="body" sz="quarter" idx="1"/>
          </p:nvPr>
        </p:nvSpPr>
        <p:spPr>
          <a:xfrm>
            <a:off x="1615441" y="2104572"/>
            <a:ext cx="21457920" cy="10148388"/>
          </a:xfrm>
        </p:spPr>
        <p:txBody>
          <a:bodyPr>
            <a:normAutofit/>
          </a:bodyPr>
          <a:lstStyle/>
          <a:p>
            <a:r>
              <a:rPr lang="en-US" b="1" u="sng" dirty="0"/>
              <a:t>Set v/s Array</a:t>
            </a:r>
          </a:p>
          <a:p>
            <a:pPr marL="685800" indent="-685800">
              <a:buFont typeface="Arial" panose="020B0604020202020204" pitchFamily="34" charset="0"/>
              <a:buChar char="•"/>
            </a:pPr>
            <a:r>
              <a:rPr lang="en-US" dirty="0"/>
              <a:t>Arrays can contain duplicate values, whereas Set cannot.</a:t>
            </a:r>
          </a:p>
          <a:p>
            <a:pPr marL="685800" indent="-685800">
              <a:buFont typeface="Arial" panose="020B0604020202020204" pitchFamily="34" charset="0"/>
              <a:buChar char="•"/>
            </a:pPr>
            <a:r>
              <a:rPr lang="en-US" dirty="0"/>
              <a:t>Insertion order is maintained in Arrays, but not in Sets.</a:t>
            </a:r>
          </a:p>
          <a:p>
            <a:pPr marL="685800" indent="-685800">
              <a:buFont typeface="Arial" panose="020B0604020202020204" pitchFamily="34" charset="0"/>
              <a:buChar char="•"/>
            </a:pPr>
            <a:r>
              <a:rPr lang="en-US" dirty="0"/>
              <a:t>Searching &amp; Deleting an element in the Set is faster compared to Array.</a:t>
            </a:r>
          </a:p>
          <a:p>
            <a:r>
              <a:rPr lang="en-US" b="1" u="sng" dirty="0"/>
              <a:t>Map v/s Object</a:t>
            </a:r>
          </a:p>
          <a:p>
            <a:pPr marL="685800" indent="-685800">
              <a:buFont typeface="Arial" panose="020B0604020202020204" pitchFamily="34" charset="0"/>
              <a:buChar char="•"/>
            </a:pPr>
            <a:r>
              <a:rPr lang="en-US" dirty="0"/>
              <a:t>A object is an unordered &amp; map is ordered collection of key-value pairs.</a:t>
            </a:r>
          </a:p>
          <a:p>
            <a:pPr marL="685800" indent="-685800">
              <a:buFont typeface="Arial" panose="020B0604020202020204" pitchFamily="34" charset="0"/>
              <a:buChar char="•"/>
            </a:pPr>
            <a:r>
              <a:rPr lang="en-US" dirty="0"/>
              <a:t>Keys in objects can only be string or symbol type whereas is maps, they can be any data type.</a:t>
            </a:r>
          </a:p>
          <a:p>
            <a:pPr marL="685800" indent="-685800">
              <a:buFont typeface="Arial" panose="020B0604020202020204" pitchFamily="34" charset="0"/>
              <a:buChar char="•"/>
            </a:pPr>
            <a:r>
              <a:rPr lang="en-US" dirty="0"/>
              <a:t>Objects are not iterable, whereas maps are iterable with for of loop.</a:t>
            </a:r>
          </a:p>
          <a:p>
            <a:pPr marL="685800" indent="-685800">
              <a:buFont typeface="Arial" panose="020B0604020202020204" pitchFamily="34" charset="0"/>
              <a:buChar char="•"/>
            </a:pPr>
            <a:r>
              <a:rPr lang="en-US" b="0" i="0" dirty="0">
                <a:solidFill>
                  <a:srgbClr val="1B1B1B"/>
                </a:solidFill>
                <a:effectLst/>
                <a:latin typeface="Inter"/>
              </a:rPr>
              <a:t>Map provides better performance when frequent additions and removals of key-value.</a:t>
            </a:r>
            <a:endParaRPr lang="en-US" dirty="0"/>
          </a:p>
          <a:p>
            <a:endParaRPr lang="en-US" dirty="0"/>
          </a:p>
        </p:txBody>
      </p:sp>
      <p:sp>
        <p:nvSpPr>
          <p:cNvPr id="4" name="Slide Number Placeholder 3">
            <a:extLst>
              <a:ext uri="{FF2B5EF4-FFF2-40B4-BE49-F238E27FC236}">
                <a16:creationId xmlns:a16="http://schemas.microsoft.com/office/drawing/2014/main" id="{61843F15-DED3-CCAF-FB71-485CD88E1454}"/>
              </a:ext>
            </a:extLst>
          </p:cNvPr>
          <p:cNvSpPr>
            <a:spLocks noGrp="1"/>
          </p:cNvSpPr>
          <p:nvPr>
            <p:ph type="sldNum" sz="quarter" idx="2"/>
          </p:nvPr>
        </p:nvSpPr>
        <p:spPr/>
        <p:txBody>
          <a:bodyPr/>
          <a:lstStyle/>
          <a:p>
            <a:fld id="{86CB4B4D-7CA3-9044-876B-883B54F8677D}" type="slidenum">
              <a:rPr lang="en-IN" smtClean="0"/>
              <a:pPr/>
              <a:t>17</a:t>
            </a:fld>
            <a:endParaRPr lang="en-IN" dirty="0"/>
          </a:p>
        </p:txBody>
      </p:sp>
    </p:spTree>
    <p:extLst>
      <p:ext uri="{BB962C8B-B14F-4D97-AF65-F5344CB8AC3E}">
        <p14:creationId xmlns:p14="http://schemas.microsoft.com/office/powerpoint/2010/main" val="402122370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C8C0C-5C1D-DB8B-EB46-457E8295C57B}"/>
              </a:ext>
            </a:extLst>
          </p:cNvPr>
          <p:cNvSpPr>
            <a:spLocks noGrp="1"/>
          </p:cNvSpPr>
          <p:nvPr>
            <p:ph type="title"/>
          </p:nvPr>
        </p:nvSpPr>
        <p:spPr>
          <a:xfrm>
            <a:off x="1556941" y="491664"/>
            <a:ext cx="20765588" cy="1409526"/>
          </a:xfrm>
        </p:spPr>
        <p:txBody>
          <a:bodyPr/>
          <a:lstStyle/>
          <a:p>
            <a:r>
              <a:rPr lang="en-US" dirty="0"/>
              <a:t>Stack</a:t>
            </a:r>
          </a:p>
        </p:txBody>
      </p:sp>
      <p:sp>
        <p:nvSpPr>
          <p:cNvPr id="3" name="Slide Number Placeholder 2">
            <a:extLst>
              <a:ext uri="{FF2B5EF4-FFF2-40B4-BE49-F238E27FC236}">
                <a16:creationId xmlns:a16="http://schemas.microsoft.com/office/drawing/2014/main" id="{4802AE94-63F9-AD63-2FC7-9FBE6022EEF8}"/>
              </a:ext>
            </a:extLst>
          </p:cNvPr>
          <p:cNvSpPr>
            <a:spLocks noGrp="1"/>
          </p:cNvSpPr>
          <p:nvPr>
            <p:ph type="sldNum" sz="quarter" idx="2"/>
          </p:nvPr>
        </p:nvSpPr>
        <p:spPr/>
        <p:txBody>
          <a:bodyPr/>
          <a:lstStyle/>
          <a:p>
            <a:fld id="{86CB4B4D-7CA3-9044-876B-883B54F8677D}" type="slidenum">
              <a:rPr lang="en-IN" smtClean="0"/>
              <a:pPr/>
              <a:t>18</a:t>
            </a:fld>
            <a:endParaRPr lang="en-IN" dirty="0"/>
          </a:p>
        </p:txBody>
      </p:sp>
      <p:sp>
        <p:nvSpPr>
          <p:cNvPr id="4" name="Content Placeholder 3">
            <a:extLst>
              <a:ext uri="{FF2B5EF4-FFF2-40B4-BE49-F238E27FC236}">
                <a16:creationId xmlns:a16="http://schemas.microsoft.com/office/drawing/2014/main" id="{01414312-286A-9195-C200-957B783777D8}"/>
              </a:ext>
            </a:extLst>
          </p:cNvPr>
          <p:cNvSpPr>
            <a:spLocks noGrp="1"/>
          </p:cNvSpPr>
          <p:nvPr>
            <p:ph idx="1"/>
          </p:nvPr>
        </p:nvSpPr>
        <p:spPr>
          <a:xfrm>
            <a:off x="1556941" y="1901190"/>
            <a:ext cx="20765588" cy="10328909"/>
          </a:xfrm>
        </p:spPr>
        <p:txBody>
          <a:bodyPr>
            <a:normAutofit lnSpcReduction="10000"/>
          </a:bodyPr>
          <a:lstStyle/>
          <a:p>
            <a:pPr algn="l"/>
            <a:r>
              <a:rPr lang="en-US" sz="4400" b="0" i="0" dirty="0">
                <a:solidFill>
                  <a:srgbClr val="3D3D4E"/>
                </a:solidFill>
                <a:effectLst/>
                <a:latin typeface="Calibri" panose="020F0502020204030204" pitchFamily="34" charset="0"/>
                <a:cs typeface="Calibri" panose="020F0502020204030204" pitchFamily="34" charset="0"/>
              </a:rPr>
              <a:t>A </a:t>
            </a:r>
            <a:r>
              <a:rPr lang="en-US" sz="4400" b="1" i="0" dirty="0">
                <a:solidFill>
                  <a:srgbClr val="3D3D4E"/>
                </a:solidFill>
                <a:effectLst/>
                <a:latin typeface="Calibri" panose="020F0502020204030204" pitchFamily="34" charset="0"/>
                <a:cs typeface="Calibri" panose="020F0502020204030204" pitchFamily="34" charset="0"/>
              </a:rPr>
              <a:t>stack</a:t>
            </a:r>
            <a:r>
              <a:rPr lang="en-US" sz="4400" b="0" i="0" dirty="0">
                <a:solidFill>
                  <a:srgbClr val="3D3D4E"/>
                </a:solidFill>
                <a:effectLst/>
                <a:latin typeface="Calibri" panose="020F0502020204030204" pitchFamily="34" charset="0"/>
                <a:cs typeface="Calibri" panose="020F0502020204030204" pitchFamily="34" charset="0"/>
              </a:rPr>
              <a:t> is a sequential collection of elements. </a:t>
            </a:r>
          </a:p>
          <a:p>
            <a:pPr algn="l"/>
            <a:r>
              <a:rPr lang="en-US" sz="4400" dirty="0">
                <a:solidFill>
                  <a:srgbClr val="3D3D4E"/>
                </a:solidFill>
                <a:latin typeface="Calibri" panose="020F0502020204030204" pitchFamily="34" charset="0"/>
                <a:cs typeface="Calibri" panose="020F0502020204030204" pitchFamily="34" charset="0"/>
              </a:rPr>
              <a:t>It follows the principle of </a:t>
            </a:r>
            <a:r>
              <a:rPr lang="en-US" sz="4400" b="1" dirty="0">
                <a:solidFill>
                  <a:srgbClr val="3D3D4E"/>
                </a:solidFill>
                <a:latin typeface="Calibri" panose="020F0502020204030204" pitchFamily="34" charset="0"/>
                <a:cs typeface="Calibri" panose="020F0502020204030204" pitchFamily="34" charset="0"/>
              </a:rPr>
              <a:t>L</a:t>
            </a:r>
            <a:r>
              <a:rPr lang="en-US" sz="4400" b="1" i="0" dirty="0">
                <a:solidFill>
                  <a:srgbClr val="3D3D4E"/>
                </a:solidFill>
                <a:effectLst/>
                <a:latin typeface="Calibri" panose="020F0502020204030204" pitchFamily="34" charset="0"/>
                <a:cs typeface="Calibri" panose="020F0502020204030204" pitchFamily="34" charset="0"/>
              </a:rPr>
              <a:t>ast In First Out (LIFO).</a:t>
            </a:r>
          </a:p>
          <a:p>
            <a:pPr algn="l"/>
            <a:r>
              <a:rPr lang="en-US" sz="4400" b="0" i="0" dirty="0">
                <a:solidFill>
                  <a:srgbClr val="3D3D4E"/>
                </a:solidFill>
                <a:effectLst/>
                <a:latin typeface="Calibri" panose="020F0502020204030204" pitchFamily="34" charset="0"/>
                <a:cs typeface="Calibri" panose="020F0502020204030204" pitchFamily="34" charset="0"/>
              </a:rPr>
              <a:t>Last element inserted into the stack is first element to be removed.</a:t>
            </a:r>
          </a:p>
          <a:p>
            <a:pPr algn="l">
              <a:buFont typeface="Wingdings" panose="05000000000000000000" pitchFamily="2" charset="2"/>
              <a:buChar char="Ø"/>
            </a:pPr>
            <a:r>
              <a:rPr lang="en-US" sz="4400" b="1" u="sng" dirty="0">
                <a:solidFill>
                  <a:srgbClr val="3D3D4E"/>
                </a:solidFill>
                <a:latin typeface="Calibri" panose="020F0502020204030204" pitchFamily="34" charset="0"/>
                <a:cs typeface="Calibri" panose="020F0502020204030204" pitchFamily="34" charset="0"/>
              </a:rPr>
              <a:t>Usage-</a:t>
            </a:r>
          </a:p>
          <a:p>
            <a:pPr algn="l">
              <a:buFont typeface="Arial" panose="020B0604020202020204" pitchFamily="34" charset="0"/>
              <a:buChar char="•"/>
            </a:pPr>
            <a:r>
              <a:rPr lang="en-US" sz="4400" dirty="0">
                <a:solidFill>
                  <a:srgbClr val="3D3D4E"/>
                </a:solidFill>
                <a:latin typeface="Calibri" panose="020F0502020204030204" pitchFamily="34" charset="0"/>
                <a:cs typeface="Calibri" panose="020F0502020204030204" pitchFamily="34" charset="0"/>
              </a:rPr>
              <a:t>Browser history tracking, </a:t>
            </a:r>
          </a:p>
          <a:p>
            <a:pPr algn="l">
              <a:buFont typeface="Arial" panose="020B0604020202020204" pitchFamily="34" charset="0"/>
              <a:buChar char="•"/>
            </a:pPr>
            <a:r>
              <a:rPr lang="en-US" sz="4400" dirty="0">
                <a:solidFill>
                  <a:srgbClr val="3D3D4E"/>
                </a:solidFill>
                <a:latin typeface="Calibri" panose="020F0502020204030204" pitchFamily="34" charset="0"/>
                <a:cs typeface="Calibri" panose="020F0502020204030204" pitchFamily="34" charset="0"/>
              </a:rPr>
              <a:t>undo operation when typing,</a:t>
            </a:r>
          </a:p>
          <a:p>
            <a:pPr algn="l">
              <a:buFont typeface="Arial" panose="020B0604020202020204" pitchFamily="34" charset="0"/>
              <a:buChar char="•"/>
            </a:pPr>
            <a:r>
              <a:rPr lang="en-US" sz="4400" b="0" i="0" dirty="0">
                <a:solidFill>
                  <a:srgbClr val="3D3D4E"/>
                </a:solidFill>
                <a:effectLst/>
                <a:latin typeface="Calibri" panose="020F0502020204030204" pitchFamily="34" charset="0"/>
                <a:cs typeface="Calibri" panose="020F0502020204030204" pitchFamily="34" charset="0"/>
              </a:rPr>
              <a:t>Call stack in JS runtime.</a:t>
            </a:r>
          </a:p>
          <a:p>
            <a:pPr algn="l">
              <a:buFont typeface="Wingdings" panose="05000000000000000000" pitchFamily="2" charset="2"/>
              <a:buChar char="Ø"/>
            </a:pPr>
            <a:r>
              <a:rPr lang="en-US" sz="4400" b="1" u="sng" dirty="0">
                <a:solidFill>
                  <a:srgbClr val="3D3D4E"/>
                </a:solidFill>
                <a:latin typeface="Calibri" panose="020F0502020204030204" pitchFamily="34" charset="0"/>
                <a:cs typeface="Calibri" panose="020F0502020204030204" pitchFamily="34" charset="0"/>
              </a:rPr>
              <a:t>Stack methods</a:t>
            </a:r>
          </a:p>
          <a:p>
            <a:pPr algn="l">
              <a:buFont typeface="Wingdings" panose="05000000000000000000" pitchFamily="2" charset="2"/>
              <a:buChar char="ü"/>
            </a:pPr>
            <a:r>
              <a:rPr lang="en-US" sz="4000" b="1" dirty="0">
                <a:solidFill>
                  <a:srgbClr val="3D3D4E"/>
                </a:solidFill>
                <a:latin typeface="Calibri" panose="020F0502020204030204" pitchFamily="34" charset="0"/>
                <a:cs typeface="Calibri" panose="020F0502020204030204" pitchFamily="34" charset="0"/>
              </a:rPr>
              <a:t>Push()</a:t>
            </a:r>
            <a:r>
              <a:rPr lang="en-US" sz="4000" b="1" i="0" dirty="0">
                <a:solidFill>
                  <a:srgbClr val="3D3D4E"/>
                </a:solidFill>
                <a:effectLst/>
                <a:latin typeface="Calibri" panose="020F0502020204030204" pitchFamily="34" charset="0"/>
                <a:cs typeface="Calibri" panose="020F0502020204030204" pitchFamily="34" charset="0"/>
              </a:rPr>
              <a:t>:</a:t>
            </a:r>
            <a:r>
              <a:rPr lang="en-US" sz="4000" b="0" i="0" dirty="0">
                <a:solidFill>
                  <a:srgbClr val="3D3D4E"/>
                </a:solidFill>
                <a:effectLst/>
                <a:latin typeface="Calibri" panose="020F0502020204030204" pitchFamily="34" charset="0"/>
                <a:cs typeface="Calibri" panose="020F0502020204030204" pitchFamily="34" charset="0"/>
              </a:rPr>
              <a:t> Add an element to the stack.</a:t>
            </a:r>
          </a:p>
          <a:p>
            <a:pPr algn="l">
              <a:buFont typeface="Wingdings" panose="05000000000000000000" pitchFamily="2" charset="2"/>
              <a:buChar char="ü"/>
            </a:pPr>
            <a:r>
              <a:rPr lang="en-US" sz="4000" b="1" i="0" dirty="0">
                <a:solidFill>
                  <a:srgbClr val="3D3D4E"/>
                </a:solidFill>
                <a:effectLst/>
                <a:latin typeface="Calibri" panose="020F0502020204030204" pitchFamily="34" charset="0"/>
                <a:cs typeface="Calibri" panose="020F0502020204030204" pitchFamily="34" charset="0"/>
              </a:rPr>
              <a:t>Pop():</a:t>
            </a:r>
            <a:r>
              <a:rPr lang="en-US" sz="4000" b="0" i="0" dirty="0">
                <a:solidFill>
                  <a:srgbClr val="3D3D4E"/>
                </a:solidFill>
                <a:effectLst/>
                <a:latin typeface="Calibri" panose="020F0502020204030204" pitchFamily="34" charset="0"/>
                <a:cs typeface="Calibri" panose="020F0502020204030204" pitchFamily="34" charset="0"/>
              </a:rPr>
              <a:t> </a:t>
            </a:r>
            <a:r>
              <a:rPr lang="en-US" sz="4000" i="0" dirty="0">
                <a:solidFill>
                  <a:srgbClr val="3D3D4E"/>
                </a:solidFill>
                <a:effectLst/>
                <a:latin typeface="Calibri" panose="020F0502020204030204" pitchFamily="34" charset="0"/>
                <a:cs typeface="Calibri" panose="020F0502020204030204" pitchFamily="34" charset="0"/>
              </a:rPr>
              <a:t>Remove an element from the stack</a:t>
            </a:r>
            <a:r>
              <a:rPr lang="en-US" sz="4000" b="0" i="0" dirty="0">
                <a:solidFill>
                  <a:srgbClr val="3D3D4E"/>
                </a:solidFill>
                <a:effectLst/>
                <a:latin typeface="Calibri" panose="020F0502020204030204" pitchFamily="34" charset="0"/>
                <a:cs typeface="Calibri" panose="020F0502020204030204" pitchFamily="34" charset="0"/>
              </a:rPr>
              <a:t>.</a:t>
            </a:r>
          </a:p>
          <a:p>
            <a:pPr algn="l">
              <a:buFont typeface="Wingdings" panose="05000000000000000000" pitchFamily="2" charset="2"/>
              <a:buChar char="ü"/>
            </a:pPr>
            <a:r>
              <a:rPr lang="en-US" sz="4000" b="1" i="0" dirty="0">
                <a:solidFill>
                  <a:srgbClr val="3D3D4E"/>
                </a:solidFill>
                <a:effectLst/>
                <a:latin typeface="Calibri" panose="020F0502020204030204" pitchFamily="34" charset="0"/>
                <a:cs typeface="Calibri" panose="020F0502020204030204" pitchFamily="34" charset="0"/>
              </a:rPr>
              <a:t>Peek():</a:t>
            </a:r>
            <a:r>
              <a:rPr lang="en-US" sz="4000" b="0" i="0" dirty="0">
                <a:solidFill>
                  <a:srgbClr val="3D3D4E"/>
                </a:solidFill>
                <a:effectLst/>
                <a:latin typeface="Calibri" panose="020F0502020204030204" pitchFamily="34" charset="0"/>
                <a:cs typeface="Calibri" panose="020F0502020204030204" pitchFamily="34" charset="0"/>
              </a:rPr>
              <a:t> </a:t>
            </a:r>
            <a:r>
              <a:rPr lang="en-US" sz="4000" i="0" dirty="0">
                <a:solidFill>
                  <a:srgbClr val="3D3D4E"/>
                </a:solidFill>
                <a:effectLst/>
                <a:latin typeface="Calibri" panose="020F0502020204030204" pitchFamily="34" charset="0"/>
                <a:cs typeface="Calibri" panose="020F0502020204030204" pitchFamily="34" charset="0"/>
              </a:rPr>
              <a:t>Get the topmost element of the stack</a:t>
            </a:r>
            <a:r>
              <a:rPr lang="en-US" sz="4000" b="0" i="0" dirty="0">
                <a:solidFill>
                  <a:srgbClr val="3D3D4E"/>
                </a:solidFill>
                <a:effectLst/>
                <a:latin typeface="Calibri" panose="020F0502020204030204" pitchFamily="34" charset="0"/>
                <a:cs typeface="Calibri" panose="020F0502020204030204" pitchFamily="34" charset="0"/>
              </a:rPr>
              <a:t>.</a:t>
            </a:r>
          </a:p>
          <a:p>
            <a:pPr algn="l">
              <a:buFont typeface="Wingdings" panose="05000000000000000000" pitchFamily="2" charset="2"/>
              <a:buChar char="ü"/>
            </a:pPr>
            <a:r>
              <a:rPr lang="en-US" sz="4000" b="1" dirty="0">
                <a:solidFill>
                  <a:srgbClr val="3D3D4E"/>
                </a:solidFill>
                <a:latin typeface="Calibri" panose="020F0502020204030204" pitchFamily="34" charset="0"/>
                <a:cs typeface="Calibri" panose="020F0502020204030204" pitchFamily="34" charset="0"/>
              </a:rPr>
              <a:t>isEmpty(): </a:t>
            </a:r>
            <a:r>
              <a:rPr lang="en-US" sz="4000" b="0" i="0" dirty="0">
                <a:effectLst/>
                <a:latin typeface="Calibri" panose="020F0502020204030204" pitchFamily="34" charset="0"/>
                <a:cs typeface="Calibri" panose="020F0502020204030204" pitchFamily="34" charset="0"/>
              </a:rPr>
              <a:t>Checks if the stack is empty.</a:t>
            </a:r>
          </a:p>
          <a:p>
            <a:pPr algn="l">
              <a:buFont typeface="Wingdings" panose="05000000000000000000" pitchFamily="2" charset="2"/>
              <a:buChar char="ü"/>
            </a:pPr>
            <a:r>
              <a:rPr lang="en-US" sz="4000" b="1" i="0" dirty="0">
                <a:effectLst/>
                <a:latin typeface="Calibri" panose="020F0502020204030204" pitchFamily="34" charset="0"/>
                <a:cs typeface="Calibri" panose="020F0502020204030204" pitchFamily="34" charset="0"/>
              </a:rPr>
              <a:t>size()</a:t>
            </a:r>
            <a:r>
              <a:rPr lang="en-US" sz="4000" b="0" i="0" dirty="0">
                <a:effectLst/>
                <a:latin typeface="Calibri" panose="020F0502020204030204" pitchFamily="34" charset="0"/>
                <a:cs typeface="Calibri" panose="020F0502020204030204" pitchFamily="34" charset="0"/>
              </a:rPr>
              <a:t>: get number of elements in the stack.</a:t>
            </a:r>
          </a:p>
          <a:p>
            <a:pPr marL="0" indent="0">
              <a:buNone/>
            </a:pPr>
            <a:endParaRPr lang="en-US" dirty="0"/>
          </a:p>
        </p:txBody>
      </p:sp>
      <p:pic>
        <p:nvPicPr>
          <p:cNvPr id="10" name="Picture 9">
            <a:extLst>
              <a:ext uri="{FF2B5EF4-FFF2-40B4-BE49-F238E27FC236}">
                <a16:creationId xmlns:a16="http://schemas.microsoft.com/office/drawing/2014/main" id="{5F2C7777-84E9-7558-2844-FBBAB6C0B3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0" y="4541520"/>
            <a:ext cx="11406186" cy="7688579"/>
          </a:xfrm>
          <a:prstGeom prst="rect">
            <a:avLst/>
          </a:prstGeom>
        </p:spPr>
      </p:pic>
    </p:spTree>
    <p:extLst>
      <p:ext uri="{BB962C8B-B14F-4D97-AF65-F5344CB8AC3E}">
        <p14:creationId xmlns:p14="http://schemas.microsoft.com/office/powerpoint/2010/main" val="176846140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1FB07-8C71-987E-7CAF-1B8BF2E9A9F3}"/>
              </a:ext>
            </a:extLst>
          </p:cNvPr>
          <p:cNvSpPr>
            <a:spLocks noGrp="1"/>
          </p:cNvSpPr>
          <p:nvPr>
            <p:ph type="title"/>
          </p:nvPr>
        </p:nvSpPr>
        <p:spPr>
          <a:xfrm>
            <a:off x="1449983" y="384761"/>
            <a:ext cx="20765588" cy="1234246"/>
          </a:xfrm>
        </p:spPr>
        <p:txBody>
          <a:bodyPr>
            <a:normAutofit fontScale="90000"/>
          </a:bodyPr>
          <a:lstStyle/>
          <a:p>
            <a:r>
              <a:rPr lang="en-US" dirty="0"/>
              <a:t>Queue</a:t>
            </a:r>
          </a:p>
        </p:txBody>
      </p:sp>
      <p:sp>
        <p:nvSpPr>
          <p:cNvPr id="3" name="Slide Number Placeholder 2">
            <a:extLst>
              <a:ext uri="{FF2B5EF4-FFF2-40B4-BE49-F238E27FC236}">
                <a16:creationId xmlns:a16="http://schemas.microsoft.com/office/drawing/2014/main" id="{E14127FE-276C-901F-4C56-6EB5619C33D0}"/>
              </a:ext>
            </a:extLst>
          </p:cNvPr>
          <p:cNvSpPr>
            <a:spLocks noGrp="1"/>
          </p:cNvSpPr>
          <p:nvPr>
            <p:ph type="sldNum" sz="quarter" idx="2"/>
          </p:nvPr>
        </p:nvSpPr>
        <p:spPr/>
        <p:txBody>
          <a:bodyPr/>
          <a:lstStyle/>
          <a:p>
            <a:fld id="{86CB4B4D-7CA3-9044-876B-883B54F8677D}" type="slidenum">
              <a:rPr lang="en-IN" smtClean="0"/>
              <a:pPr/>
              <a:t>19</a:t>
            </a:fld>
            <a:endParaRPr lang="en-IN" dirty="0"/>
          </a:p>
        </p:txBody>
      </p:sp>
      <p:sp>
        <p:nvSpPr>
          <p:cNvPr id="4" name="Content Placeholder 3">
            <a:extLst>
              <a:ext uri="{FF2B5EF4-FFF2-40B4-BE49-F238E27FC236}">
                <a16:creationId xmlns:a16="http://schemas.microsoft.com/office/drawing/2014/main" id="{75CA2169-5EF3-F6BB-8B21-B1E2AA6EA3D5}"/>
              </a:ext>
            </a:extLst>
          </p:cNvPr>
          <p:cNvSpPr>
            <a:spLocks noGrp="1"/>
          </p:cNvSpPr>
          <p:nvPr>
            <p:ph idx="1"/>
          </p:nvPr>
        </p:nvSpPr>
        <p:spPr>
          <a:xfrm>
            <a:off x="1343025" y="1619008"/>
            <a:ext cx="20979504" cy="10934768"/>
          </a:xfrm>
        </p:spPr>
        <p:txBody>
          <a:bodyPr>
            <a:normAutofit fontScale="32500" lnSpcReduction="20000"/>
          </a:bodyPr>
          <a:lstStyle/>
          <a:p>
            <a:r>
              <a:rPr lang="en-US" sz="12300" b="0" i="0" dirty="0">
                <a:solidFill>
                  <a:srgbClr val="3D3D4E"/>
                </a:solidFill>
                <a:effectLst/>
                <a:latin typeface="Calibri" panose="020F0502020204030204" pitchFamily="34" charset="0"/>
                <a:cs typeface="Calibri" panose="020F0502020204030204" pitchFamily="34" charset="0"/>
              </a:rPr>
              <a:t>A </a:t>
            </a:r>
            <a:r>
              <a:rPr lang="en-US" sz="12300" b="1" dirty="0">
                <a:solidFill>
                  <a:srgbClr val="3D3D4E"/>
                </a:solidFill>
                <a:latin typeface="Calibri" panose="020F0502020204030204" pitchFamily="34" charset="0"/>
                <a:cs typeface="Calibri" panose="020F0502020204030204" pitchFamily="34" charset="0"/>
              </a:rPr>
              <a:t>Queue </a:t>
            </a:r>
            <a:r>
              <a:rPr lang="en-US" sz="12300" dirty="0">
                <a:solidFill>
                  <a:srgbClr val="3D3D4E"/>
                </a:solidFill>
                <a:latin typeface="Calibri" panose="020F0502020204030204" pitchFamily="34" charset="0"/>
                <a:cs typeface="Calibri" panose="020F0502020204030204" pitchFamily="34" charset="0"/>
              </a:rPr>
              <a:t>data structure</a:t>
            </a:r>
            <a:r>
              <a:rPr lang="en-US" sz="12300" i="0" dirty="0">
                <a:solidFill>
                  <a:srgbClr val="3D3D4E"/>
                </a:solidFill>
                <a:effectLst/>
                <a:latin typeface="Calibri" panose="020F0502020204030204" pitchFamily="34" charset="0"/>
                <a:cs typeface="Calibri" panose="020F0502020204030204" pitchFamily="34" charset="0"/>
              </a:rPr>
              <a:t> </a:t>
            </a:r>
            <a:r>
              <a:rPr lang="en-US" sz="12300" b="0" i="0" dirty="0">
                <a:solidFill>
                  <a:srgbClr val="3D3D4E"/>
                </a:solidFill>
                <a:effectLst/>
                <a:latin typeface="Calibri" panose="020F0502020204030204" pitchFamily="34" charset="0"/>
                <a:cs typeface="Calibri" panose="020F0502020204030204" pitchFamily="34" charset="0"/>
              </a:rPr>
              <a:t>is a sequential collection of elements. </a:t>
            </a:r>
            <a:endParaRPr lang="en-US" sz="12300" b="0" i="0" dirty="0">
              <a:effectLst/>
              <a:latin typeface="Calibri" panose="020F0502020204030204" pitchFamily="34" charset="0"/>
              <a:cs typeface="Calibri" panose="020F0502020204030204" pitchFamily="34" charset="0"/>
            </a:endParaRPr>
          </a:p>
          <a:p>
            <a:r>
              <a:rPr lang="en-US" sz="12300" b="0" i="0" dirty="0">
                <a:effectLst/>
                <a:latin typeface="Calibri" panose="020F0502020204030204" pitchFamily="34" charset="0"/>
                <a:cs typeface="Calibri" panose="020F0502020204030204" pitchFamily="34" charset="0"/>
              </a:rPr>
              <a:t>It follows </a:t>
            </a:r>
            <a:r>
              <a:rPr lang="en-US" sz="12300" dirty="0">
                <a:latin typeface="Calibri" panose="020F0502020204030204" pitchFamily="34" charset="0"/>
                <a:cs typeface="Calibri" panose="020F0502020204030204" pitchFamily="34" charset="0"/>
              </a:rPr>
              <a:t>the principle of </a:t>
            </a:r>
            <a:r>
              <a:rPr lang="en-US" sz="12300" b="1" dirty="0">
                <a:latin typeface="Calibri" panose="020F0502020204030204" pitchFamily="34" charset="0"/>
                <a:cs typeface="Calibri" panose="020F0502020204030204" pitchFamily="34" charset="0"/>
              </a:rPr>
              <a:t>F</a:t>
            </a:r>
            <a:r>
              <a:rPr lang="en-US" sz="12300" b="1" i="0" dirty="0">
                <a:effectLst/>
                <a:latin typeface="Calibri" panose="020F0502020204030204" pitchFamily="34" charset="0"/>
                <a:cs typeface="Calibri" panose="020F0502020204030204" pitchFamily="34" charset="0"/>
              </a:rPr>
              <a:t>irst In First </a:t>
            </a:r>
            <a:r>
              <a:rPr lang="en-US" sz="12300" b="1" dirty="0">
                <a:latin typeface="Calibri" panose="020F0502020204030204" pitchFamily="34" charset="0"/>
                <a:cs typeface="Calibri" panose="020F0502020204030204" pitchFamily="34" charset="0"/>
              </a:rPr>
              <a:t>O</a:t>
            </a:r>
            <a:r>
              <a:rPr lang="en-US" sz="12300" b="1" i="0" dirty="0">
                <a:effectLst/>
                <a:latin typeface="Calibri" panose="020F0502020204030204" pitchFamily="34" charset="0"/>
                <a:cs typeface="Calibri" panose="020F0502020204030204" pitchFamily="34" charset="0"/>
              </a:rPr>
              <a:t>ut (FIFO).</a:t>
            </a:r>
          </a:p>
          <a:p>
            <a:r>
              <a:rPr lang="en-US" sz="12300" dirty="0">
                <a:solidFill>
                  <a:srgbClr val="3D3D4E"/>
                </a:solidFill>
                <a:latin typeface="Calibri" panose="020F0502020204030204" pitchFamily="34" charset="0"/>
                <a:cs typeface="Calibri" panose="020F0502020204030204" pitchFamily="34" charset="0"/>
              </a:rPr>
              <a:t>The first</a:t>
            </a:r>
            <a:r>
              <a:rPr lang="en-US" sz="12300" b="0" i="0" dirty="0">
                <a:solidFill>
                  <a:srgbClr val="3D3D4E"/>
                </a:solidFill>
                <a:effectLst/>
                <a:latin typeface="Calibri" panose="020F0502020204030204" pitchFamily="34" charset="0"/>
                <a:cs typeface="Calibri" panose="020F0502020204030204" pitchFamily="34" charset="0"/>
              </a:rPr>
              <a:t> element inserted into the queue is first element </a:t>
            </a:r>
            <a:br>
              <a:rPr lang="en-US" sz="12300" b="0" i="0" dirty="0">
                <a:solidFill>
                  <a:srgbClr val="3D3D4E"/>
                </a:solidFill>
                <a:effectLst/>
                <a:latin typeface="Calibri" panose="020F0502020204030204" pitchFamily="34" charset="0"/>
                <a:cs typeface="Calibri" panose="020F0502020204030204" pitchFamily="34" charset="0"/>
              </a:rPr>
            </a:br>
            <a:r>
              <a:rPr lang="en-US" sz="12300" b="0" i="0" dirty="0">
                <a:solidFill>
                  <a:srgbClr val="3D3D4E"/>
                </a:solidFill>
                <a:effectLst/>
                <a:latin typeface="Calibri" panose="020F0502020204030204" pitchFamily="34" charset="0"/>
                <a:cs typeface="Calibri" panose="020F0502020204030204" pitchFamily="34" charset="0"/>
              </a:rPr>
              <a:t>to be removed.</a:t>
            </a:r>
          </a:p>
          <a:p>
            <a:pPr>
              <a:buFont typeface="Wingdings" panose="05000000000000000000" pitchFamily="2" charset="2"/>
              <a:buChar char="Ø"/>
            </a:pPr>
            <a:r>
              <a:rPr lang="en-US" sz="12300" b="1" u="sng" dirty="0">
                <a:solidFill>
                  <a:srgbClr val="3D3D4E"/>
                </a:solidFill>
                <a:latin typeface="Calibri" panose="020F0502020204030204" pitchFamily="34" charset="0"/>
                <a:cs typeface="Calibri" panose="020F0502020204030204" pitchFamily="34" charset="0"/>
              </a:rPr>
              <a:t>Usage</a:t>
            </a:r>
          </a:p>
          <a:p>
            <a:pPr>
              <a:buFont typeface="Arial" panose="020B0604020202020204" pitchFamily="34" charset="0"/>
              <a:buChar char="•"/>
            </a:pPr>
            <a:r>
              <a:rPr lang="en-US" sz="12300" dirty="0">
                <a:solidFill>
                  <a:srgbClr val="3D3D4E"/>
                </a:solidFill>
                <a:latin typeface="Calibri" panose="020F0502020204030204" pitchFamily="34" charset="0"/>
                <a:cs typeface="Calibri" panose="020F0502020204030204" pitchFamily="34" charset="0"/>
              </a:rPr>
              <a:t>Printers</a:t>
            </a:r>
          </a:p>
          <a:p>
            <a:pPr>
              <a:buFont typeface="Arial" panose="020B0604020202020204" pitchFamily="34" charset="0"/>
              <a:buChar char="•"/>
            </a:pPr>
            <a:r>
              <a:rPr lang="en-US" sz="12300" dirty="0">
                <a:solidFill>
                  <a:srgbClr val="3D3D4E"/>
                </a:solidFill>
                <a:latin typeface="Calibri" panose="020F0502020204030204" pitchFamily="34" charset="0"/>
                <a:cs typeface="Calibri" panose="020F0502020204030204" pitchFamily="34" charset="0"/>
              </a:rPr>
              <a:t>Booking a tickets.</a:t>
            </a:r>
          </a:p>
          <a:p>
            <a:pPr>
              <a:buFont typeface="Arial" panose="020B0604020202020204" pitchFamily="34" charset="0"/>
              <a:buChar char="•"/>
            </a:pPr>
            <a:r>
              <a:rPr lang="en-US" sz="12300" dirty="0">
                <a:latin typeface="Calibri" panose="020F0502020204030204" pitchFamily="34" charset="0"/>
                <a:cs typeface="Calibri" panose="020F0502020204030204" pitchFamily="34" charset="0"/>
              </a:rPr>
              <a:t>Callback queue in JS runtime.</a:t>
            </a:r>
          </a:p>
          <a:p>
            <a:pPr>
              <a:buFont typeface="Wingdings" panose="05000000000000000000" pitchFamily="2" charset="2"/>
              <a:buChar char="Ø"/>
            </a:pPr>
            <a:r>
              <a:rPr lang="en-US" sz="12300" b="1" i="0" u="sng" dirty="0">
                <a:effectLst/>
                <a:latin typeface="Calibri" panose="020F0502020204030204" pitchFamily="34" charset="0"/>
                <a:cs typeface="Calibri" panose="020F0502020204030204" pitchFamily="34" charset="0"/>
              </a:rPr>
              <a:t>Queue Methods</a:t>
            </a:r>
          </a:p>
          <a:p>
            <a:pPr>
              <a:buFont typeface="Wingdings" panose="05000000000000000000" pitchFamily="2" charset="2"/>
              <a:buChar char="ü"/>
            </a:pPr>
            <a:r>
              <a:rPr lang="en-US" sz="12300" b="1" i="0" dirty="0">
                <a:effectLst/>
                <a:latin typeface="Calibri" panose="020F0502020204030204" pitchFamily="34" charset="0"/>
                <a:cs typeface="Calibri" panose="020F0502020204030204" pitchFamily="34" charset="0"/>
              </a:rPr>
              <a:t>Enqueue</a:t>
            </a:r>
            <a:r>
              <a:rPr lang="en-US" sz="12300" b="0" i="0" dirty="0">
                <a:effectLst/>
                <a:latin typeface="Calibri" panose="020F0502020204030204" pitchFamily="34" charset="0"/>
                <a:cs typeface="Calibri" panose="020F0502020204030204" pitchFamily="34" charset="0"/>
              </a:rPr>
              <a:t>: Adds an element to the end/rear of the queue.</a:t>
            </a:r>
          </a:p>
          <a:p>
            <a:pPr>
              <a:buFont typeface="Wingdings" panose="05000000000000000000" pitchFamily="2" charset="2"/>
              <a:buChar char="ü"/>
            </a:pPr>
            <a:r>
              <a:rPr lang="en-US" sz="12300" b="1" i="0" dirty="0">
                <a:effectLst/>
                <a:latin typeface="Calibri" panose="020F0502020204030204" pitchFamily="34" charset="0"/>
                <a:cs typeface="Calibri" panose="020F0502020204030204" pitchFamily="34" charset="0"/>
              </a:rPr>
              <a:t>Dequeue</a:t>
            </a:r>
            <a:r>
              <a:rPr lang="en-US" sz="12300" b="0" i="0" dirty="0">
                <a:effectLst/>
                <a:latin typeface="Calibri" panose="020F0502020204030204" pitchFamily="34" charset="0"/>
                <a:cs typeface="Calibri" panose="020F0502020204030204" pitchFamily="34" charset="0"/>
              </a:rPr>
              <a:t> : Removes an element from the start or front</a:t>
            </a:r>
            <a:br>
              <a:rPr lang="en-US" sz="12300" b="0" i="0" dirty="0">
                <a:effectLst/>
                <a:latin typeface="Calibri" panose="020F0502020204030204" pitchFamily="34" charset="0"/>
                <a:cs typeface="Calibri" panose="020F0502020204030204" pitchFamily="34" charset="0"/>
              </a:rPr>
            </a:br>
            <a:r>
              <a:rPr lang="en-US" sz="12300" b="0" i="0" dirty="0">
                <a:effectLst/>
                <a:latin typeface="Calibri" panose="020F0502020204030204" pitchFamily="34" charset="0"/>
                <a:cs typeface="Calibri" panose="020F0502020204030204" pitchFamily="34" charset="0"/>
              </a:rPr>
              <a:t>                    of the queue.</a:t>
            </a:r>
          </a:p>
          <a:p>
            <a:pPr algn="l">
              <a:buFont typeface="Wingdings" panose="05000000000000000000" pitchFamily="2" charset="2"/>
              <a:buChar char="ü"/>
            </a:pPr>
            <a:r>
              <a:rPr lang="en-US" sz="12300" b="1" i="0" dirty="0">
                <a:solidFill>
                  <a:schemeClr val="tx1"/>
                </a:solidFill>
                <a:effectLst/>
                <a:latin typeface="Calibri" panose="020F0502020204030204" pitchFamily="34" charset="0"/>
                <a:cs typeface="Calibri" panose="020F0502020204030204" pitchFamily="34" charset="0"/>
              </a:rPr>
              <a:t>Peek(): </a:t>
            </a:r>
            <a:r>
              <a:rPr lang="en-US" sz="12300" i="0" dirty="0">
                <a:solidFill>
                  <a:schemeClr val="tx1"/>
                </a:solidFill>
                <a:effectLst/>
                <a:latin typeface="Calibri" panose="020F0502020204030204" pitchFamily="34" charset="0"/>
                <a:cs typeface="Calibri" panose="020F0502020204030204" pitchFamily="34" charset="0"/>
              </a:rPr>
              <a:t> </a:t>
            </a:r>
            <a:r>
              <a:rPr lang="en-US" sz="12300" i="0" dirty="0">
                <a:solidFill>
                  <a:srgbClr val="3D3D4E"/>
                </a:solidFill>
                <a:effectLst/>
                <a:latin typeface="Calibri" panose="020F0502020204030204" pitchFamily="34" charset="0"/>
                <a:cs typeface="Calibri" panose="020F0502020204030204" pitchFamily="34" charset="0"/>
              </a:rPr>
              <a:t>Get the value of the element at the front of the</a:t>
            </a:r>
            <a:br>
              <a:rPr lang="en-US" sz="12300" i="0" dirty="0">
                <a:solidFill>
                  <a:srgbClr val="3D3D4E"/>
                </a:solidFill>
                <a:effectLst/>
                <a:latin typeface="Calibri" panose="020F0502020204030204" pitchFamily="34" charset="0"/>
                <a:cs typeface="Calibri" panose="020F0502020204030204" pitchFamily="34" charset="0"/>
              </a:rPr>
            </a:br>
            <a:r>
              <a:rPr lang="en-US" sz="12300" i="0" dirty="0">
                <a:solidFill>
                  <a:srgbClr val="3D3D4E"/>
                </a:solidFill>
                <a:effectLst/>
                <a:latin typeface="Calibri" panose="020F0502020204030204" pitchFamily="34" charset="0"/>
                <a:cs typeface="Calibri" panose="020F0502020204030204" pitchFamily="34" charset="0"/>
              </a:rPr>
              <a:t>                queue.</a:t>
            </a:r>
          </a:p>
          <a:p>
            <a:pPr algn="l">
              <a:buFont typeface="Wingdings" panose="05000000000000000000" pitchFamily="2" charset="2"/>
              <a:buChar char="ü"/>
            </a:pPr>
            <a:r>
              <a:rPr lang="en-US" sz="12300" b="1" dirty="0">
                <a:solidFill>
                  <a:schemeClr val="tx1"/>
                </a:solidFill>
                <a:latin typeface="Calibri" panose="020F0502020204030204" pitchFamily="34" charset="0"/>
                <a:cs typeface="Calibri" panose="020F0502020204030204" pitchFamily="34" charset="0"/>
              </a:rPr>
              <a:t>isEmpty(): </a:t>
            </a:r>
            <a:r>
              <a:rPr lang="en-US" sz="12300" b="0" i="0" dirty="0">
                <a:effectLst/>
                <a:latin typeface="Calibri" panose="020F0502020204030204" pitchFamily="34" charset="0"/>
                <a:cs typeface="Calibri" panose="020F0502020204030204" pitchFamily="34" charset="0"/>
              </a:rPr>
              <a:t>Checks if the queue is empty.</a:t>
            </a:r>
          </a:p>
          <a:p>
            <a:pPr algn="l">
              <a:buFont typeface="Wingdings" panose="05000000000000000000" pitchFamily="2" charset="2"/>
              <a:buChar char="ü"/>
            </a:pPr>
            <a:r>
              <a:rPr lang="en-US" sz="12300" b="1" i="0" dirty="0">
                <a:effectLst/>
                <a:latin typeface="Calibri" panose="020F0502020204030204" pitchFamily="34" charset="0"/>
                <a:cs typeface="Calibri" panose="020F0502020204030204" pitchFamily="34" charset="0"/>
              </a:rPr>
              <a:t>size()</a:t>
            </a:r>
            <a:r>
              <a:rPr lang="en-US" sz="12300" b="0" i="0" dirty="0">
                <a:effectLst/>
                <a:latin typeface="Calibri" panose="020F0502020204030204" pitchFamily="34" charset="0"/>
                <a:cs typeface="Calibri" panose="020F0502020204030204" pitchFamily="34" charset="0"/>
              </a:rPr>
              <a:t>: get number of elements in the queue.</a:t>
            </a:r>
          </a:p>
          <a:p>
            <a:pPr marL="0" indent="0">
              <a:buNone/>
            </a:pPr>
            <a:br>
              <a:rPr lang="en-US" sz="4400" b="0" i="0" dirty="0">
                <a:effectLst/>
                <a:latin typeface="Calibri" panose="020F0502020204030204" pitchFamily="34" charset="0"/>
                <a:cs typeface="Calibri" panose="020F0502020204030204" pitchFamily="34" charset="0"/>
              </a:rPr>
            </a:br>
            <a:endParaRPr lang="en-US" sz="4400" dirty="0">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16E82E30-334D-7988-0574-9C08555FAD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37920" y="2170995"/>
            <a:ext cx="9481660" cy="4458613"/>
          </a:xfrm>
          <a:prstGeom prst="rect">
            <a:avLst/>
          </a:prstGeom>
        </p:spPr>
      </p:pic>
      <p:pic>
        <p:nvPicPr>
          <p:cNvPr id="12" name="Picture 11">
            <a:extLst>
              <a:ext uri="{FF2B5EF4-FFF2-40B4-BE49-F238E27FC236}">
                <a16:creationId xmlns:a16="http://schemas.microsoft.com/office/drawing/2014/main" id="{5B71DFA3-82F3-BE3C-4F17-3BBCC5494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37920" y="7086392"/>
            <a:ext cx="9760266" cy="4458613"/>
          </a:xfrm>
          <a:prstGeom prst="rect">
            <a:avLst/>
          </a:prstGeom>
        </p:spPr>
      </p:pic>
    </p:spTree>
    <p:extLst>
      <p:ext uri="{BB962C8B-B14F-4D97-AF65-F5344CB8AC3E}">
        <p14:creationId xmlns:p14="http://schemas.microsoft.com/office/powerpoint/2010/main" val="95288263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7A0098-7798-6D37-E424-FAED3E6E2855}"/>
              </a:ext>
            </a:extLst>
          </p:cNvPr>
          <p:cNvSpPr>
            <a:spLocks noGrp="1"/>
          </p:cNvSpPr>
          <p:nvPr>
            <p:ph type="sldNum" sz="quarter" idx="2"/>
          </p:nvPr>
        </p:nvSpPr>
        <p:spPr/>
        <p:txBody>
          <a:bodyPr/>
          <a:lstStyle/>
          <a:p>
            <a:fld id="{86CB4B4D-7CA3-9044-876B-883B54F8677D}" type="slidenum">
              <a:rPr lang="en-IN" smtClean="0"/>
              <a:pPr/>
              <a:t>2</a:t>
            </a:fld>
            <a:endParaRPr lang="en-IN" dirty="0"/>
          </a:p>
        </p:txBody>
      </p:sp>
      <p:pic>
        <p:nvPicPr>
          <p:cNvPr id="6" name="Picture 5">
            <a:extLst>
              <a:ext uri="{FF2B5EF4-FFF2-40B4-BE49-F238E27FC236}">
                <a16:creationId xmlns:a16="http://schemas.microsoft.com/office/drawing/2014/main" id="{967EDE17-9D03-A210-DB88-807E25CA4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1078788"/>
            <a:ext cx="16550640" cy="11474987"/>
          </a:xfrm>
          <a:prstGeom prst="rect">
            <a:avLst/>
          </a:prstGeom>
        </p:spPr>
      </p:pic>
    </p:spTree>
    <p:extLst>
      <p:ext uri="{BB962C8B-B14F-4D97-AF65-F5344CB8AC3E}">
        <p14:creationId xmlns:p14="http://schemas.microsoft.com/office/powerpoint/2010/main" val="351265690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86925-1F63-5148-F397-1DF31A28D889}"/>
              </a:ext>
            </a:extLst>
          </p:cNvPr>
          <p:cNvSpPr>
            <a:spLocks noGrp="1"/>
          </p:cNvSpPr>
          <p:nvPr>
            <p:ph type="title"/>
          </p:nvPr>
        </p:nvSpPr>
        <p:spPr>
          <a:xfrm>
            <a:off x="1221661" y="755372"/>
            <a:ext cx="20765588" cy="1309402"/>
          </a:xfrm>
        </p:spPr>
        <p:txBody>
          <a:bodyPr>
            <a:noAutofit/>
          </a:bodyPr>
          <a:lstStyle/>
          <a:p>
            <a:pPr fontAlgn="base"/>
            <a:r>
              <a:rPr lang="en-US" sz="6000" i="0" dirty="0">
                <a:solidFill>
                  <a:schemeClr val="tx1"/>
                </a:solidFill>
                <a:effectLst/>
                <a:latin typeface="Calibri" panose="020F0502020204030204" pitchFamily="34" charset="0"/>
                <a:cs typeface="Calibri" panose="020F0502020204030204" pitchFamily="34" charset="0"/>
              </a:rPr>
              <a:t>ALGORITHM</a:t>
            </a:r>
          </a:p>
        </p:txBody>
      </p:sp>
      <p:sp>
        <p:nvSpPr>
          <p:cNvPr id="3" name="Slide Number Placeholder 2">
            <a:extLst>
              <a:ext uri="{FF2B5EF4-FFF2-40B4-BE49-F238E27FC236}">
                <a16:creationId xmlns:a16="http://schemas.microsoft.com/office/drawing/2014/main" id="{ED8BEAA6-BFC3-1B8C-139D-8D7FF8CB4950}"/>
              </a:ext>
            </a:extLst>
          </p:cNvPr>
          <p:cNvSpPr>
            <a:spLocks noGrp="1"/>
          </p:cNvSpPr>
          <p:nvPr>
            <p:ph type="sldNum" sz="quarter" idx="2"/>
          </p:nvPr>
        </p:nvSpPr>
        <p:spPr/>
        <p:txBody>
          <a:bodyPr/>
          <a:lstStyle/>
          <a:p>
            <a:fld id="{86CB4B4D-7CA3-9044-876B-883B54F8677D}" type="slidenum">
              <a:rPr lang="en-IN" smtClean="0"/>
              <a:pPr/>
              <a:t>20</a:t>
            </a:fld>
            <a:endParaRPr lang="en-IN" dirty="0"/>
          </a:p>
        </p:txBody>
      </p:sp>
      <p:sp>
        <p:nvSpPr>
          <p:cNvPr id="4" name="Content Placeholder 3">
            <a:extLst>
              <a:ext uri="{FF2B5EF4-FFF2-40B4-BE49-F238E27FC236}">
                <a16:creationId xmlns:a16="http://schemas.microsoft.com/office/drawing/2014/main" id="{BF799AD7-F915-D80A-F4DE-BAAF1ED8A3AB}"/>
              </a:ext>
            </a:extLst>
          </p:cNvPr>
          <p:cNvSpPr>
            <a:spLocks noGrp="1"/>
          </p:cNvSpPr>
          <p:nvPr>
            <p:ph idx="1"/>
          </p:nvPr>
        </p:nvSpPr>
        <p:spPr>
          <a:xfrm>
            <a:off x="1221661" y="1645920"/>
            <a:ext cx="21100868" cy="10447757"/>
          </a:xfrm>
        </p:spPr>
        <p:txBody>
          <a:bodyPr/>
          <a:lstStyle/>
          <a:p>
            <a:pPr algn="l" fontAlgn="base">
              <a:buFont typeface="Wingdings" panose="05000000000000000000" pitchFamily="2" charset="2"/>
              <a:buChar char="§"/>
            </a:pPr>
            <a:endParaRPr lang="en-US" sz="4000" b="1" dirty="0">
              <a:solidFill>
                <a:srgbClr val="444444"/>
              </a:solidFill>
              <a:latin typeface="Calibri" panose="020F0502020204030204" pitchFamily="34" charset="0"/>
              <a:cs typeface="Calibri" panose="020F0502020204030204" pitchFamily="34" charset="0"/>
            </a:endParaRPr>
          </a:p>
          <a:p>
            <a:pPr algn="l" fontAlgn="base">
              <a:buFont typeface="Wingdings" panose="05000000000000000000" pitchFamily="2" charset="2"/>
              <a:buChar char="§"/>
            </a:pPr>
            <a:r>
              <a:rPr lang="en-US" sz="4000" b="1" dirty="0">
                <a:solidFill>
                  <a:srgbClr val="444444"/>
                </a:solidFill>
                <a:effectLst/>
                <a:latin typeface="Calibri" panose="020F0502020204030204" pitchFamily="34" charset="0"/>
                <a:cs typeface="Calibri" panose="020F0502020204030204" pitchFamily="34" charset="0"/>
              </a:rPr>
              <a:t> </a:t>
            </a:r>
            <a:r>
              <a:rPr lang="en-US" sz="4400" dirty="0">
                <a:solidFill>
                  <a:schemeClr val="tx1"/>
                </a:solidFill>
                <a:effectLst/>
                <a:latin typeface="Calibri" panose="020F0502020204030204" pitchFamily="34" charset="0"/>
                <a:cs typeface="Calibri" panose="020F0502020204030204" pitchFamily="34" charset="0"/>
              </a:rPr>
              <a:t>A finite set of step-wise instructions that should be followed to perform a specific task like solving a logical or a mathematical problem.</a:t>
            </a:r>
          </a:p>
          <a:p>
            <a:pPr algn="l" fontAlgn="base">
              <a:buFont typeface="Wingdings" panose="05000000000000000000" pitchFamily="2" charset="2"/>
              <a:buChar char="§"/>
            </a:pPr>
            <a:r>
              <a:rPr lang="en-US" sz="4400" i="0" dirty="0">
                <a:solidFill>
                  <a:srgbClr val="333333"/>
                </a:solidFill>
                <a:effectLst/>
                <a:latin typeface="Calibri" panose="020F0502020204030204" pitchFamily="34" charset="0"/>
                <a:cs typeface="Calibri" panose="020F0502020204030204" pitchFamily="34" charset="0"/>
              </a:rPr>
              <a:t>it is just a solution (logic) of a problem, which can be represented either as an informal description using a Flowchart or Pseudocode.</a:t>
            </a:r>
            <a:br>
              <a:rPr lang="en-US" sz="4000" b="1" i="1" dirty="0">
                <a:solidFill>
                  <a:srgbClr val="444444"/>
                </a:solidFill>
                <a:effectLst/>
                <a:latin typeface="Calibri" panose="020F0502020204030204" pitchFamily="34" charset="0"/>
                <a:cs typeface="Calibri" panose="020F0502020204030204" pitchFamily="34" charset="0"/>
              </a:rPr>
            </a:br>
            <a:endParaRPr lang="en-US" sz="4000" b="1" i="1" dirty="0">
              <a:solidFill>
                <a:srgbClr val="444444"/>
              </a:solidFill>
              <a:effectLst/>
              <a:latin typeface="Calibri" panose="020F0502020204030204" pitchFamily="34" charset="0"/>
              <a:cs typeface="Calibri" panose="020F0502020204030204" pitchFamily="34" charset="0"/>
            </a:endParaRPr>
          </a:p>
          <a:p>
            <a:pPr marL="0" indent="0" fontAlgn="base">
              <a:buNone/>
            </a:pPr>
            <a:endParaRPr lang="en-US" sz="2400" b="0" i="0" dirty="0">
              <a:solidFill>
                <a:srgbClr val="000000"/>
              </a:solidFill>
              <a:effectLst/>
              <a:latin typeface="inter-regular"/>
            </a:endParaRPr>
          </a:p>
          <a:p>
            <a:pPr marL="0" indent="0" algn="l" fontAlgn="base">
              <a:buNone/>
            </a:pPr>
            <a:endParaRPr lang="en-US" sz="4000" dirty="0">
              <a:solidFill>
                <a:srgbClr val="000000"/>
              </a:solidFill>
              <a:latin typeface="Calibri" panose="020F0502020204030204" pitchFamily="34" charset="0"/>
              <a:cs typeface="Calibri" panose="020F0502020204030204" pitchFamily="34" charset="0"/>
            </a:endParaRPr>
          </a:p>
          <a:p>
            <a:pPr marL="0" indent="0">
              <a:buNone/>
            </a:pPr>
            <a:endParaRPr lang="en-US" dirty="0"/>
          </a:p>
        </p:txBody>
      </p:sp>
      <p:pic>
        <p:nvPicPr>
          <p:cNvPr id="6" name="Picture 5">
            <a:extLst>
              <a:ext uri="{FF2B5EF4-FFF2-40B4-BE49-F238E27FC236}">
                <a16:creationId xmlns:a16="http://schemas.microsoft.com/office/drawing/2014/main" id="{1A49C944-6722-330A-63B4-87F369CF9E89}"/>
              </a:ext>
            </a:extLst>
          </p:cNvPr>
          <p:cNvPicPr>
            <a:picLocks noChangeAspect="1"/>
          </p:cNvPicPr>
          <p:nvPr/>
        </p:nvPicPr>
        <p:blipFill rotWithShape="1">
          <a:blip r:embed="rId2">
            <a:extLst>
              <a:ext uri="{28A0092B-C50C-407E-A947-70E740481C1C}">
                <a14:useLocalDpi xmlns:a14="http://schemas.microsoft.com/office/drawing/2010/main" val="0"/>
              </a:ext>
            </a:extLst>
          </a:blip>
          <a:srcRect l="9117" t="25755" r="12896" b="16341"/>
          <a:stretch/>
        </p:blipFill>
        <p:spPr>
          <a:xfrm>
            <a:off x="5486400" y="5545394"/>
            <a:ext cx="16164233" cy="7008381"/>
          </a:xfrm>
          <a:prstGeom prst="rect">
            <a:avLst/>
          </a:prstGeom>
        </p:spPr>
      </p:pic>
    </p:spTree>
    <p:extLst>
      <p:ext uri="{BB962C8B-B14F-4D97-AF65-F5344CB8AC3E}">
        <p14:creationId xmlns:p14="http://schemas.microsoft.com/office/powerpoint/2010/main" val="342559134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1E5406-A636-6E56-16C7-F491CB2D8D0A}"/>
              </a:ext>
            </a:extLst>
          </p:cNvPr>
          <p:cNvSpPr>
            <a:spLocks noGrp="1"/>
          </p:cNvSpPr>
          <p:nvPr>
            <p:ph type="title"/>
          </p:nvPr>
        </p:nvSpPr>
        <p:spPr>
          <a:xfrm>
            <a:off x="2047272" y="326560"/>
            <a:ext cx="20765588" cy="1089285"/>
          </a:xfrm>
        </p:spPr>
        <p:txBody>
          <a:bodyPr>
            <a:normAutofit fontScale="90000"/>
          </a:bodyPr>
          <a:lstStyle/>
          <a:p>
            <a:r>
              <a:rPr lang="en-US" sz="8000" b="1" i="0" dirty="0">
                <a:effectLst/>
                <a:latin typeface="inherit"/>
              </a:rPr>
              <a:t>Characteristics of an </a:t>
            </a:r>
            <a:r>
              <a:rPr lang="en-US" dirty="0"/>
              <a:t>Algorithm</a:t>
            </a:r>
          </a:p>
        </p:txBody>
      </p:sp>
      <p:sp>
        <p:nvSpPr>
          <p:cNvPr id="3" name="Slide Number Placeholder 2">
            <a:extLst>
              <a:ext uri="{FF2B5EF4-FFF2-40B4-BE49-F238E27FC236}">
                <a16:creationId xmlns:a16="http://schemas.microsoft.com/office/drawing/2014/main" id="{E6169805-4B5F-C18A-BD63-B9BB98FF899B}"/>
              </a:ext>
            </a:extLst>
          </p:cNvPr>
          <p:cNvSpPr>
            <a:spLocks noGrp="1"/>
          </p:cNvSpPr>
          <p:nvPr>
            <p:ph type="sldNum" sz="quarter" idx="10"/>
          </p:nvPr>
        </p:nvSpPr>
        <p:spPr/>
        <p:txBody>
          <a:bodyPr/>
          <a:lstStyle/>
          <a:p>
            <a:fld id="{86CB4B4D-7CA3-9044-876B-883B54F8677D}" type="slidenum">
              <a:rPr lang="en-IN" smtClean="0"/>
              <a:pPr/>
              <a:t>21</a:t>
            </a:fld>
            <a:endParaRPr lang="en-IN" dirty="0"/>
          </a:p>
        </p:txBody>
      </p:sp>
      <p:sp>
        <p:nvSpPr>
          <p:cNvPr id="6" name="Content Placeholder 5">
            <a:extLst>
              <a:ext uri="{FF2B5EF4-FFF2-40B4-BE49-F238E27FC236}">
                <a16:creationId xmlns:a16="http://schemas.microsoft.com/office/drawing/2014/main" id="{53007096-336E-045D-9CE0-2C14ECA1408A}"/>
              </a:ext>
            </a:extLst>
          </p:cNvPr>
          <p:cNvSpPr>
            <a:spLocks noGrp="1"/>
          </p:cNvSpPr>
          <p:nvPr>
            <p:ph idx="1"/>
          </p:nvPr>
        </p:nvSpPr>
        <p:spPr>
          <a:xfrm>
            <a:off x="2047272" y="2566219"/>
            <a:ext cx="20765588" cy="9987556"/>
          </a:xfrm>
        </p:spPr>
        <p:txBody>
          <a:bodyPr>
            <a:normAutofit/>
          </a:bodyPr>
          <a:lstStyle/>
          <a:p>
            <a:pPr algn="l" fontAlgn="base">
              <a:buFont typeface="Wingdings" panose="05000000000000000000" pitchFamily="2" charset="2"/>
              <a:buChar char="Ø"/>
            </a:pPr>
            <a:endParaRPr lang="en-US" sz="4000" b="1" dirty="0">
              <a:latin typeface="Calibri" panose="020F0502020204030204" pitchFamily="34" charset="0"/>
              <a:cs typeface="Calibri" panose="020F0502020204030204" pitchFamily="34" charset="0"/>
            </a:endParaRPr>
          </a:p>
          <a:p>
            <a:pPr marL="0" indent="0" algn="l" fontAlgn="base">
              <a:buNone/>
            </a:pPr>
            <a:endParaRPr lang="en-US" sz="4000" b="1" dirty="0">
              <a:latin typeface="Calibri" panose="020F0502020204030204" pitchFamily="34" charset="0"/>
              <a:cs typeface="Calibri" panose="020F0502020204030204" pitchFamily="34" charset="0"/>
            </a:endParaRPr>
          </a:p>
          <a:p>
            <a:pPr algn="l" fontAlgn="base">
              <a:buFont typeface="Wingdings" panose="05000000000000000000" pitchFamily="2" charset="2"/>
              <a:buChar char="Ø"/>
            </a:pPr>
            <a:endParaRPr lang="en-US" sz="4000" b="1" dirty="0">
              <a:latin typeface="Calibri" panose="020F0502020204030204" pitchFamily="34" charset="0"/>
              <a:cs typeface="Calibri" panose="020F0502020204030204" pitchFamily="34" charset="0"/>
            </a:endParaRPr>
          </a:p>
          <a:p>
            <a:pPr algn="l" fontAlgn="base">
              <a:buFont typeface="Wingdings" panose="05000000000000000000" pitchFamily="2" charset="2"/>
              <a:buChar char="Ø"/>
            </a:pPr>
            <a:endParaRPr lang="en-US" sz="4000" b="1" dirty="0">
              <a:latin typeface="Calibri" panose="020F0502020204030204" pitchFamily="34" charset="0"/>
              <a:cs typeface="Calibri" panose="020F0502020204030204" pitchFamily="34" charset="0"/>
            </a:endParaRPr>
          </a:p>
          <a:p>
            <a:pPr algn="l" fontAlgn="base">
              <a:buFont typeface="Wingdings" panose="05000000000000000000" pitchFamily="2" charset="2"/>
              <a:buChar char="Ø"/>
            </a:pPr>
            <a:endParaRPr lang="en-US" sz="4000" b="1" dirty="0">
              <a:latin typeface="Calibri" panose="020F0502020204030204" pitchFamily="34" charset="0"/>
              <a:cs typeface="Calibri" panose="020F0502020204030204" pitchFamily="34" charset="0"/>
            </a:endParaRPr>
          </a:p>
          <a:p>
            <a:pPr algn="l" fontAlgn="base">
              <a:buFont typeface="Wingdings" panose="05000000000000000000" pitchFamily="2" charset="2"/>
              <a:buChar char="Ø"/>
            </a:pPr>
            <a:endParaRPr lang="en-US" sz="4000" b="1" dirty="0">
              <a:latin typeface="Calibri" panose="020F0502020204030204" pitchFamily="34" charset="0"/>
              <a:cs typeface="Calibri" panose="020F0502020204030204" pitchFamily="34" charset="0"/>
            </a:endParaRPr>
          </a:p>
          <a:p>
            <a:pPr algn="l" fontAlgn="base">
              <a:buFont typeface="Wingdings" panose="05000000000000000000" pitchFamily="2" charset="2"/>
              <a:buChar char="Ø"/>
            </a:pPr>
            <a:r>
              <a:rPr lang="en-US" sz="4000" b="1" dirty="0">
                <a:latin typeface="Calibri" panose="020F0502020204030204" pitchFamily="34" charset="0"/>
                <a:cs typeface="Calibri" panose="020F0502020204030204" pitchFamily="34" charset="0"/>
              </a:rPr>
              <a:t>Input-  </a:t>
            </a:r>
            <a:r>
              <a:rPr lang="en-US" sz="4000" b="0" i="0" dirty="0">
                <a:effectLst/>
                <a:latin typeface="Calibri" panose="020F0502020204030204" pitchFamily="34" charset="0"/>
                <a:cs typeface="Calibri" panose="020F0502020204030204" pitchFamily="34" charset="0"/>
              </a:rPr>
              <a:t>An algorithm has some input values. We can pass 0 or some input value to an algorithm.</a:t>
            </a:r>
          </a:p>
          <a:p>
            <a:pPr algn="l" fontAlgn="base">
              <a:buFont typeface="Wingdings" panose="05000000000000000000" pitchFamily="2" charset="2"/>
              <a:buChar char="Ø"/>
            </a:pPr>
            <a:r>
              <a:rPr lang="en-US" sz="4000" b="1" i="0" dirty="0">
                <a:effectLst/>
                <a:latin typeface="Calibri" panose="020F0502020204030204" pitchFamily="34" charset="0"/>
                <a:cs typeface="Calibri" panose="020F0502020204030204" pitchFamily="34" charset="0"/>
              </a:rPr>
              <a:t>Unambiguity :</a:t>
            </a:r>
            <a:r>
              <a:rPr lang="en-US" sz="4000" dirty="0">
                <a:latin typeface="Calibri" panose="020F0502020204030204" pitchFamily="34" charset="0"/>
                <a:cs typeface="Calibri" panose="020F0502020204030204" pitchFamily="34" charset="0"/>
              </a:rPr>
              <a:t>- </a:t>
            </a:r>
            <a:r>
              <a:rPr lang="en-US" sz="4000" b="0" i="0" dirty="0">
                <a:effectLst/>
                <a:latin typeface="Calibri" panose="020F0502020204030204" pitchFamily="34" charset="0"/>
                <a:cs typeface="Calibri" panose="020F0502020204030204" pitchFamily="34" charset="0"/>
              </a:rPr>
              <a:t>the instructions should be clear, simple &amp;  straightforward</a:t>
            </a:r>
            <a:r>
              <a:rPr lang="en-US" sz="2400" b="0" i="0" dirty="0">
                <a:solidFill>
                  <a:srgbClr val="51565E"/>
                </a:solidFill>
                <a:effectLst/>
                <a:latin typeface="Roboto" panose="02000000000000000000" pitchFamily="2" charset="0"/>
              </a:rPr>
              <a:t>.</a:t>
            </a:r>
            <a:r>
              <a:rPr lang="en-US" sz="4000" b="0" i="0" dirty="0">
                <a:effectLst/>
                <a:latin typeface="Calibri" panose="020F0502020204030204" pitchFamily="34" charset="0"/>
                <a:cs typeface="Calibri" panose="020F0502020204030204" pitchFamily="34" charset="0"/>
              </a:rPr>
              <a:t>.</a:t>
            </a:r>
          </a:p>
          <a:p>
            <a:pPr algn="l" fontAlgn="base">
              <a:buFont typeface="Wingdings" panose="05000000000000000000" pitchFamily="2" charset="2"/>
              <a:buChar char="Ø"/>
            </a:pPr>
            <a:r>
              <a:rPr lang="en-US" sz="4000" b="1" i="0" dirty="0">
                <a:effectLst/>
                <a:latin typeface="Calibri" panose="020F0502020204030204" pitchFamily="34" charset="0"/>
                <a:cs typeface="Calibri" panose="020F0502020204030204" pitchFamily="34" charset="0"/>
              </a:rPr>
              <a:t>Finiteness:- </a:t>
            </a:r>
            <a:r>
              <a:rPr lang="en-US" sz="4000" b="0" i="0" dirty="0">
                <a:effectLst/>
                <a:latin typeface="Calibri" panose="020F0502020204030204" pitchFamily="34" charset="0"/>
                <a:cs typeface="Calibri" panose="020F0502020204030204" pitchFamily="34" charset="0"/>
              </a:rPr>
              <a:t>algorithm should contain a limited number of instructions, i.e., the instructions should be countable.</a:t>
            </a:r>
          </a:p>
          <a:p>
            <a:pPr fontAlgn="base">
              <a:buFont typeface="Wingdings" panose="05000000000000000000" pitchFamily="2" charset="2"/>
              <a:buChar char="Ø"/>
            </a:pPr>
            <a:r>
              <a:rPr lang="en-US" sz="4000" b="1" i="0" dirty="0">
                <a:effectLst/>
                <a:latin typeface="Calibri" panose="020F0502020204030204" pitchFamily="34" charset="0"/>
                <a:cs typeface="Calibri" panose="020F0502020204030204" pitchFamily="34" charset="0"/>
              </a:rPr>
              <a:t>Effectiveness:</a:t>
            </a:r>
            <a:r>
              <a:rPr lang="en-US" sz="4000" dirty="0">
                <a:latin typeface="Calibri" panose="020F0502020204030204" pitchFamily="34" charset="0"/>
                <a:cs typeface="Calibri" panose="020F0502020204030204" pitchFamily="34" charset="0"/>
              </a:rPr>
              <a:t>- </a:t>
            </a:r>
            <a:r>
              <a:rPr lang="en-US" sz="4000" b="0" i="0" dirty="0">
                <a:effectLst/>
                <a:latin typeface="Calibri" panose="020F0502020204030204" pitchFamily="34" charset="0"/>
                <a:cs typeface="Calibri" panose="020F0502020204030204" pitchFamily="34" charset="0"/>
              </a:rPr>
              <a:t>An algorithm should be effective as each instruction in an algorithm affects the overall process.</a:t>
            </a:r>
          </a:p>
          <a:p>
            <a:pPr fontAlgn="base">
              <a:buFont typeface="Wingdings" panose="05000000000000000000" pitchFamily="2" charset="2"/>
              <a:buChar char="Ø"/>
            </a:pPr>
            <a:r>
              <a:rPr lang="en-US" sz="4000" b="1" i="0" dirty="0">
                <a:effectLst/>
                <a:latin typeface="Calibri" panose="020F0502020204030204" pitchFamily="34" charset="0"/>
                <a:cs typeface="Calibri" panose="020F0502020204030204" pitchFamily="34" charset="0"/>
              </a:rPr>
              <a:t>Output:</a:t>
            </a:r>
            <a:r>
              <a:rPr lang="en-US" sz="4000" b="0" i="0" dirty="0">
                <a:effectLst/>
                <a:latin typeface="Calibri" panose="020F0502020204030204" pitchFamily="34" charset="0"/>
                <a:cs typeface="Calibri" panose="020F0502020204030204" pitchFamily="34" charset="0"/>
              </a:rPr>
              <a:t> We will get 1 or more output at the end of an algorithm.</a:t>
            </a:r>
          </a:p>
          <a:p>
            <a:pPr marL="0" indent="0">
              <a:buNone/>
            </a:pPr>
            <a:endParaRPr lang="en-US" dirty="0"/>
          </a:p>
        </p:txBody>
      </p:sp>
      <p:pic>
        <p:nvPicPr>
          <p:cNvPr id="4" name="Picture 3">
            <a:extLst>
              <a:ext uri="{FF2B5EF4-FFF2-40B4-BE49-F238E27FC236}">
                <a16:creationId xmlns:a16="http://schemas.microsoft.com/office/drawing/2014/main" id="{EED4979C-C241-9797-49DD-29E50E47798E}"/>
              </a:ext>
            </a:extLst>
          </p:cNvPr>
          <p:cNvPicPr>
            <a:picLocks noChangeAspect="1"/>
          </p:cNvPicPr>
          <p:nvPr/>
        </p:nvPicPr>
        <p:blipFill rotWithShape="1">
          <a:blip r:embed="rId2">
            <a:extLst>
              <a:ext uri="{28A0092B-C50C-407E-A947-70E740481C1C}">
                <a14:useLocalDpi xmlns:a14="http://schemas.microsoft.com/office/drawing/2010/main" val="0"/>
              </a:ext>
            </a:extLst>
          </a:blip>
          <a:srcRect l="39179" t="26563" r="14861" b="34114"/>
          <a:stretch/>
        </p:blipFill>
        <p:spPr>
          <a:xfrm>
            <a:off x="6743700" y="1681316"/>
            <a:ext cx="13334999" cy="5442155"/>
          </a:xfrm>
          <a:prstGeom prst="rect">
            <a:avLst/>
          </a:prstGeom>
        </p:spPr>
      </p:pic>
    </p:spTree>
    <p:extLst>
      <p:ext uri="{BB962C8B-B14F-4D97-AF65-F5344CB8AC3E}">
        <p14:creationId xmlns:p14="http://schemas.microsoft.com/office/powerpoint/2010/main" val="329851070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23E8EA-5498-8D57-1812-DC7CD06D9259}"/>
              </a:ext>
            </a:extLst>
          </p:cNvPr>
          <p:cNvSpPr>
            <a:spLocks noGrp="1"/>
          </p:cNvSpPr>
          <p:nvPr>
            <p:ph type="title"/>
          </p:nvPr>
        </p:nvSpPr>
        <p:spPr/>
        <p:txBody>
          <a:bodyPr/>
          <a:lstStyle/>
          <a:p>
            <a:r>
              <a:rPr lang="en-US" dirty="0"/>
              <a:t>Types of Algorithm</a:t>
            </a:r>
          </a:p>
        </p:txBody>
      </p:sp>
      <p:sp>
        <p:nvSpPr>
          <p:cNvPr id="3" name="Slide Number Placeholder 2">
            <a:extLst>
              <a:ext uri="{FF2B5EF4-FFF2-40B4-BE49-F238E27FC236}">
                <a16:creationId xmlns:a16="http://schemas.microsoft.com/office/drawing/2014/main" id="{8806E4C4-F9CD-DE59-F31D-09698FF6149F}"/>
              </a:ext>
            </a:extLst>
          </p:cNvPr>
          <p:cNvSpPr>
            <a:spLocks noGrp="1"/>
          </p:cNvSpPr>
          <p:nvPr>
            <p:ph type="sldNum" sz="quarter" idx="2"/>
          </p:nvPr>
        </p:nvSpPr>
        <p:spPr/>
        <p:txBody>
          <a:bodyPr/>
          <a:lstStyle/>
          <a:p>
            <a:fld id="{86CB4B4D-7CA3-9044-876B-883B54F8677D}" type="slidenum">
              <a:rPr lang="en-IN" smtClean="0"/>
              <a:pPr/>
              <a:t>22</a:t>
            </a:fld>
            <a:endParaRPr lang="en-IN" dirty="0"/>
          </a:p>
        </p:txBody>
      </p:sp>
      <p:sp>
        <p:nvSpPr>
          <p:cNvPr id="6" name="Content Placeholder 5">
            <a:extLst>
              <a:ext uri="{FF2B5EF4-FFF2-40B4-BE49-F238E27FC236}">
                <a16:creationId xmlns:a16="http://schemas.microsoft.com/office/drawing/2014/main" id="{17749885-12F7-6228-7AFC-F6C3BF8A8168}"/>
              </a:ext>
            </a:extLst>
          </p:cNvPr>
          <p:cNvSpPr>
            <a:spLocks noGrp="1"/>
          </p:cNvSpPr>
          <p:nvPr>
            <p:ph idx="1"/>
          </p:nvPr>
        </p:nvSpPr>
        <p:spPr/>
        <p:txBody>
          <a:bodyPr/>
          <a:lstStyle/>
          <a:p>
            <a:pPr>
              <a:buFont typeface="Wingdings" panose="05000000000000000000" pitchFamily="2" charset="2"/>
              <a:buChar char="Ø"/>
            </a:pPr>
            <a:r>
              <a:rPr lang="en-US" sz="4800" b="1" i="0" u="sng" dirty="0">
                <a:solidFill>
                  <a:srgbClr val="272C37"/>
                </a:solidFill>
                <a:effectLst/>
                <a:latin typeface="Calibri" panose="020F0502020204030204" pitchFamily="34" charset="0"/>
                <a:cs typeface="Calibri" panose="020F0502020204030204" pitchFamily="34" charset="0"/>
              </a:rPr>
              <a:t>Search Algorithm</a:t>
            </a:r>
          </a:p>
          <a:p>
            <a:pPr>
              <a:buFont typeface="Arial" panose="020B0604020202020204" pitchFamily="34" charset="0"/>
              <a:buChar char="•"/>
            </a:pPr>
            <a:r>
              <a:rPr lang="en-US" sz="4400" b="0" i="0" dirty="0">
                <a:solidFill>
                  <a:srgbClr val="272C37"/>
                </a:solidFill>
                <a:effectLst/>
                <a:latin typeface="Calibri" panose="020F0502020204030204" pitchFamily="34" charset="0"/>
                <a:cs typeface="Calibri" panose="020F0502020204030204" pitchFamily="34" charset="0"/>
              </a:rPr>
              <a:t>Linear Search</a:t>
            </a:r>
          </a:p>
          <a:p>
            <a:pPr>
              <a:buFont typeface="Arial" panose="020B0604020202020204" pitchFamily="34" charset="0"/>
              <a:buChar char="•"/>
            </a:pPr>
            <a:r>
              <a:rPr lang="en-US" sz="4400" dirty="0">
                <a:solidFill>
                  <a:srgbClr val="272C37"/>
                </a:solidFill>
                <a:latin typeface="Calibri" panose="020F0502020204030204" pitchFamily="34" charset="0"/>
                <a:cs typeface="Calibri" panose="020F0502020204030204" pitchFamily="34" charset="0"/>
              </a:rPr>
              <a:t>Binary Search</a:t>
            </a:r>
            <a:endParaRPr lang="en-US" sz="4400" i="0" dirty="0">
              <a:solidFill>
                <a:srgbClr val="272C37"/>
              </a:solidFill>
              <a:effectLst/>
              <a:latin typeface="Calibri" panose="020F0502020204030204" pitchFamily="34" charset="0"/>
              <a:cs typeface="Calibri" panose="020F0502020204030204" pitchFamily="34" charset="0"/>
            </a:endParaRPr>
          </a:p>
          <a:p>
            <a:pPr>
              <a:buFont typeface="Wingdings" panose="05000000000000000000" pitchFamily="2" charset="2"/>
              <a:buChar char="Ø"/>
            </a:pPr>
            <a:r>
              <a:rPr lang="en-US" sz="4800" b="1" i="0" u="sng" dirty="0">
                <a:solidFill>
                  <a:srgbClr val="272C37"/>
                </a:solidFill>
                <a:effectLst/>
                <a:latin typeface="Calibri" panose="020F0502020204030204" pitchFamily="34" charset="0"/>
                <a:cs typeface="Calibri" panose="020F0502020204030204" pitchFamily="34" charset="0"/>
              </a:rPr>
              <a:t>Sort Algorithm</a:t>
            </a:r>
          </a:p>
          <a:p>
            <a:pPr>
              <a:buFont typeface="Arial" panose="020B0604020202020204" pitchFamily="34" charset="0"/>
              <a:buChar char="•"/>
            </a:pPr>
            <a:r>
              <a:rPr lang="en-US" sz="4400" b="0" i="0" dirty="0">
                <a:solidFill>
                  <a:srgbClr val="0A0B09"/>
                </a:solidFill>
                <a:effectLst/>
                <a:latin typeface="Calibri" panose="020F0502020204030204" pitchFamily="34" charset="0"/>
                <a:cs typeface="Calibri" panose="020F0502020204030204" pitchFamily="34" charset="0"/>
              </a:rPr>
              <a:t>Bubble sort</a:t>
            </a:r>
          </a:p>
          <a:p>
            <a:pPr>
              <a:buFont typeface="Arial" panose="020B0604020202020204" pitchFamily="34" charset="0"/>
              <a:buChar char="•"/>
            </a:pPr>
            <a:r>
              <a:rPr lang="en-US" sz="4400" b="0" i="0" dirty="0">
                <a:solidFill>
                  <a:srgbClr val="0A0B09"/>
                </a:solidFill>
                <a:effectLst/>
                <a:latin typeface="Calibri" panose="020F0502020204030204" pitchFamily="34" charset="0"/>
                <a:cs typeface="Calibri" panose="020F0502020204030204" pitchFamily="34" charset="0"/>
              </a:rPr>
              <a:t>Insertion sort</a:t>
            </a:r>
          </a:p>
          <a:p>
            <a:pPr>
              <a:buFont typeface="Arial" panose="020B0604020202020204" pitchFamily="34" charset="0"/>
              <a:buChar char="•"/>
            </a:pPr>
            <a:r>
              <a:rPr lang="en-US" sz="4400" b="0" i="0" dirty="0">
                <a:solidFill>
                  <a:srgbClr val="0A0B09"/>
                </a:solidFill>
                <a:effectLst/>
                <a:latin typeface="Calibri" panose="020F0502020204030204" pitchFamily="34" charset="0"/>
                <a:cs typeface="Calibri" panose="020F0502020204030204" pitchFamily="34" charset="0"/>
              </a:rPr>
              <a:t>Selection sort</a:t>
            </a:r>
          </a:p>
          <a:p>
            <a:pPr>
              <a:buFont typeface="Arial" panose="020B0604020202020204" pitchFamily="34" charset="0"/>
              <a:buChar char="•"/>
            </a:pPr>
            <a:r>
              <a:rPr lang="en-US" sz="4400" b="0" i="0" dirty="0">
                <a:solidFill>
                  <a:srgbClr val="0A0B09"/>
                </a:solidFill>
                <a:effectLst/>
                <a:latin typeface="Calibri" panose="020F0502020204030204" pitchFamily="34" charset="0"/>
                <a:cs typeface="Calibri" panose="020F0502020204030204" pitchFamily="34" charset="0"/>
              </a:rPr>
              <a:t>Merge sort</a:t>
            </a:r>
          </a:p>
          <a:p>
            <a:pPr>
              <a:buFont typeface="Arial" panose="020B0604020202020204" pitchFamily="34" charset="0"/>
              <a:buChar char="•"/>
            </a:pPr>
            <a:r>
              <a:rPr lang="en-US" sz="4400" b="0" i="0" dirty="0">
                <a:solidFill>
                  <a:srgbClr val="0A0B09"/>
                </a:solidFill>
                <a:effectLst/>
                <a:latin typeface="Calibri" panose="020F0502020204030204" pitchFamily="34" charset="0"/>
                <a:cs typeface="Calibri" panose="020F0502020204030204" pitchFamily="34" charset="0"/>
              </a:rPr>
              <a:t>Quick sort</a:t>
            </a:r>
          </a:p>
          <a:p>
            <a:pPr>
              <a:buFont typeface="Arial" panose="020B0604020202020204" pitchFamily="34" charset="0"/>
              <a:buChar char="•"/>
            </a:pPr>
            <a:endParaRPr lang="en-US" sz="2400" b="0" i="0" dirty="0">
              <a:solidFill>
                <a:srgbClr val="0A0B09"/>
              </a:solidFill>
              <a:effectLst/>
              <a:latin typeface="gt-medium"/>
            </a:endParaRPr>
          </a:p>
          <a:p>
            <a:pPr>
              <a:buFont typeface="Arial" panose="020B0604020202020204" pitchFamily="34" charset="0"/>
              <a:buChar char="•"/>
            </a:pPr>
            <a:endParaRPr lang="en-US" sz="4000" b="1" i="0" dirty="0">
              <a:solidFill>
                <a:srgbClr val="272C37"/>
              </a:solidFill>
              <a:effectLst/>
              <a:latin typeface="Calibri" panose="020F0502020204030204" pitchFamily="34" charset="0"/>
              <a:cs typeface="Calibri" panose="020F0502020204030204" pitchFamily="34" charset="0"/>
            </a:endParaRPr>
          </a:p>
          <a:p>
            <a:pPr marL="0" indent="0">
              <a:buNone/>
            </a:pPr>
            <a:endParaRPr lang="en-US" dirty="0"/>
          </a:p>
        </p:txBody>
      </p:sp>
    </p:spTree>
    <p:extLst>
      <p:ext uri="{BB962C8B-B14F-4D97-AF65-F5344CB8AC3E}">
        <p14:creationId xmlns:p14="http://schemas.microsoft.com/office/powerpoint/2010/main" val="191499403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52ACC-6241-1FAB-0D7B-0C42148FF717}"/>
              </a:ext>
            </a:extLst>
          </p:cNvPr>
          <p:cNvSpPr>
            <a:spLocks noGrp="1"/>
          </p:cNvSpPr>
          <p:nvPr>
            <p:ph type="title"/>
          </p:nvPr>
        </p:nvSpPr>
        <p:spPr/>
        <p:txBody>
          <a:bodyPr/>
          <a:lstStyle/>
          <a:p>
            <a:r>
              <a:rPr lang="en-IN" dirty="0"/>
              <a:t>What is Good Code?</a:t>
            </a:r>
            <a:endParaRPr lang="en-US" dirty="0"/>
          </a:p>
        </p:txBody>
      </p:sp>
      <p:sp>
        <p:nvSpPr>
          <p:cNvPr id="3" name="Slide Number Placeholder 2">
            <a:extLst>
              <a:ext uri="{FF2B5EF4-FFF2-40B4-BE49-F238E27FC236}">
                <a16:creationId xmlns:a16="http://schemas.microsoft.com/office/drawing/2014/main" id="{41828784-4210-4040-0B03-DC9EE55027FE}"/>
              </a:ext>
            </a:extLst>
          </p:cNvPr>
          <p:cNvSpPr>
            <a:spLocks noGrp="1"/>
          </p:cNvSpPr>
          <p:nvPr>
            <p:ph type="sldNum" sz="quarter" idx="2"/>
          </p:nvPr>
        </p:nvSpPr>
        <p:spPr/>
        <p:txBody>
          <a:bodyPr/>
          <a:lstStyle/>
          <a:p>
            <a:fld id="{86CB4B4D-7CA3-9044-876B-883B54F8677D}" type="slidenum">
              <a:rPr lang="en-IN" smtClean="0"/>
              <a:pPr/>
              <a:t>23</a:t>
            </a:fld>
            <a:endParaRPr lang="en-IN" dirty="0"/>
          </a:p>
        </p:txBody>
      </p:sp>
      <p:sp>
        <p:nvSpPr>
          <p:cNvPr id="4" name="Content Placeholder 3">
            <a:extLst>
              <a:ext uri="{FF2B5EF4-FFF2-40B4-BE49-F238E27FC236}">
                <a16:creationId xmlns:a16="http://schemas.microsoft.com/office/drawing/2014/main" id="{AA11E75F-9B4D-4096-36FA-61E70C2882BF}"/>
              </a:ext>
            </a:extLst>
          </p:cNvPr>
          <p:cNvSpPr>
            <a:spLocks noGrp="1"/>
          </p:cNvSpPr>
          <p:nvPr>
            <p:ph idx="1"/>
          </p:nvPr>
        </p:nvSpPr>
        <p:spPr>
          <a:xfrm>
            <a:off x="1556941" y="2906391"/>
            <a:ext cx="20765588" cy="8154900"/>
          </a:xfrm>
        </p:spPr>
        <p:txBody>
          <a:bodyPr>
            <a:normAutofit fontScale="40000" lnSpcReduction="20000"/>
          </a:bodyPr>
          <a:lstStyle/>
          <a:p>
            <a:pPr marL="685800" indent="-685800">
              <a:buFont typeface="Wingdings" panose="05000000000000000000" pitchFamily="2" charset="2"/>
              <a:buChar char="v"/>
            </a:pPr>
            <a:r>
              <a:rPr lang="en-IN" sz="10000" b="1" dirty="0">
                <a:latin typeface="Calibri" panose="020F0502020204030204" pitchFamily="34" charset="0"/>
                <a:cs typeface="Calibri" panose="020F0502020204030204" pitchFamily="34" charset="0"/>
              </a:rPr>
              <a:t>Readable</a:t>
            </a:r>
          </a:p>
          <a:p>
            <a:pPr marL="685800" indent="-685800">
              <a:buFont typeface="Arial" panose="020B0604020202020204" pitchFamily="34" charset="0"/>
              <a:buChar char="•"/>
            </a:pPr>
            <a:r>
              <a:rPr lang="en-IN" sz="10000" dirty="0">
                <a:latin typeface="Calibri" panose="020F0502020204030204" pitchFamily="34" charset="0"/>
                <a:cs typeface="Calibri" panose="020F0502020204030204" pitchFamily="34" charset="0"/>
              </a:rPr>
              <a:t> Writing &amp; Presenting your code in such a manner that it can be easily read &amp;  understood.</a:t>
            </a:r>
          </a:p>
          <a:p>
            <a:pPr marL="685800" indent="-685800">
              <a:buFont typeface="Arial" panose="020B0604020202020204" pitchFamily="34" charset="0"/>
              <a:buChar char="•"/>
            </a:pPr>
            <a:r>
              <a:rPr lang="en-IN" sz="10000" dirty="0">
                <a:latin typeface="Calibri" panose="020F0502020204030204" pitchFamily="34" charset="0"/>
                <a:cs typeface="Calibri" panose="020F0502020204030204" pitchFamily="34" charset="0"/>
              </a:rPr>
              <a:t>Code clearly communicates it’s intent to the reader.</a:t>
            </a:r>
          </a:p>
          <a:p>
            <a:endParaRPr lang="en-IN" sz="10000" dirty="0">
              <a:latin typeface="Calibri" panose="020F0502020204030204" pitchFamily="34" charset="0"/>
              <a:cs typeface="Calibri" panose="020F0502020204030204" pitchFamily="34" charset="0"/>
            </a:endParaRPr>
          </a:p>
          <a:p>
            <a:pPr marL="685800" indent="-685800">
              <a:buFont typeface="Wingdings" panose="05000000000000000000" pitchFamily="2" charset="2"/>
              <a:buChar char="v"/>
            </a:pPr>
            <a:r>
              <a:rPr lang="en-IN" sz="10000" b="1" dirty="0">
                <a:latin typeface="Calibri" panose="020F0502020204030204" pitchFamily="34" charset="0"/>
                <a:cs typeface="Calibri" panose="020F0502020204030204" pitchFamily="34" charset="0"/>
              </a:rPr>
              <a:t>Reusable</a:t>
            </a:r>
          </a:p>
          <a:p>
            <a:pPr marL="685800" indent="-685800">
              <a:buFont typeface="Arial" panose="020B0604020202020204" pitchFamily="34" charset="0"/>
              <a:buChar char="•"/>
            </a:pPr>
            <a:r>
              <a:rPr lang="en-US" sz="10000" b="0" i="0" dirty="0">
                <a:solidFill>
                  <a:srgbClr val="292929"/>
                </a:solidFill>
                <a:effectLst/>
                <a:latin typeface="Calibri" panose="020F0502020204030204" pitchFamily="34" charset="0"/>
                <a:cs typeface="Calibri" panose="020F0502020204030204" pitchFamily="34" charset="0"/>
              </a:rPr>
              <a:t>Reusable code is necessary and highly valuable for any software product. It helps to keep your code base simple and reduces repetition. In the long run, reusable code can save time and will be more cost-effective.</a:t>
            </a:r>
          </a:p>
          <a:p>
            <a:endParaRPr lang="en-IN" sz="10000" b="1" dirty="0">
              <a:latin typeface="Calibri" panose="020F0502020204030204" pitchFamily="34" charset="0"/>
              <a:cs typeface="Calibri" panose="020F0502020204030204" pitchFamily="34" charset="0"/>
            </a:endParaRPr>
          </a:p>
          <a:p>
            <a:pPr marL="685800" indent="-685800">
              <a:buFont typeface="Wingdings" panose="05000000000000000000" pitchFamily="2" charset="2"/>
              <a:buChar char="v"/>
            </a:pPr>
            <a:r>
              <a:rPr lang="en-IN" sz="10000" b="1" dirty="0">
                <a:latin typeface="Calibri" panose="020F0502020204030204" pitchFamily="34" charset="0"/>
                <a:cs typeface="Calibri" panose="020F0502020204030204" pitchFamily="34" charset="0"/>
              </a:rPr>
              <a:t>Scalable</a:t>
            </a:r>
          </a:p>
          <a:p>
            <a:pPr marL="685800" indent="-685800">
              <a:buFont typeface="Arial" panose="020B0604020202020204" pitchFamily="34" charset="0"/>
              <a:buChar char="•"/>
            </a:pPr>
            <a:r>
              <a:rPr lang="en-IN" sz="10000" dirty="0">
                <a:latin typeface="Calibri" panose="020F0502020204030204" pitchFamily="34" charset="0"/>
                <a:cs typeface="Calibri" panose="020F0502020204030204" pitchFamily="34" charset="0"/>
              </a:rPr>
              <a:t>If a new requirements come to you, in how much of a change, you can adopt to that requirement, the lesser the lines required, the more scalable the code is.</a:t>
            </a:r>
            <a:r>
              <a:rPr lang="en-US" sz="10000" b="0" i="0" dirty="0">
                <a:solidFill>
                  <a:srgbClr val="292929"/>
                </a:solidFill>
                <a:effectLst/>
                <a:latin typeface="Calibri" panose="020F0502020204030204" pitchFamily="34" charset="0"/>
                <a:cs typeface="Calibri" panose="020F0502020204030204" pitchFamily="34" charset="0"/>
              </a:rPr>
              <a:t> (Speed &amp; Memory)</a:t>
            </a:r>
            <a:endParaRPr lang="en-IN" dirty="0"/>
          </a:p>
          <a:p>
            <a:endParaRPr lang="en-IN" dirty="0"/>
          </a:p>
          <a:p>
            <a:endParaRPr lang="en-US" dirty="0"/>
          </a:p>
        </p:txBody>
      </p:sp>
    </p:spTree>
    <p:extLst>
      <p:ext uri="{BB962C8B-B14F-4D97-AF65-F5344CB8AC3E}">
        <p14:creationId xmlns:p14="http://schemas.microsoft.com/office/powerpoint/2010/main" val="193754647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1767" y="968757"/>
            <a:ext cx="20765588" cy="1449978"/>
          </a:xfrm>
        </p:spPr>
        <p:txBody>
          <a:bodyPr/>
          <a:lstStyle/>
          <a:p>
            <a:r>
              <a:rPr lang="en-IN" dirty="0"/>
              <a:t>Conclusion</a:t>
            </a:r>
          </a:p>
        </p:txBody>
      </p:sp>
      <p:sp>
        <p:nvSpPr>
          <p:cNvPr id="3" name="Slide Number Placeholder 2"/>
          <p:cNvSpPr>
            <a:spLocks noGrp="1"/>
          </p:cNvSpPr>
          <p:nvPr>
            <p:ph type="sldNum" sz="quarter" idx="10"/>
          </p:nvPr>
        </p:nvSpPr>
        <p:spPr/>
        <p:txBody>
          <a:bodyPr/>
          <a:lstStyle/>
          <a:p>
            <a:fld id="{86CB4B4D-7CA3-9044-876B-883B54F8677D}" type="slidenum">
              <a:rPr lang="en-IN" smtClean="0"/>
              <a:pPr/>
              <a:t>24</a:t>
            </a:fld>
            <a:endParaRPr lang="en-IN" dirty="0"/>
          </a:p>
        </p:txBody>
      </p:sp>
      <p:sp>
        <p:nvSpPr>
          <p:cNvPr id="4" name="Content Placeholder 3"/>
          <p:cNvSpPr>
            <a:spLocks noGrp="1"/>
          </p:cNvSpPr>
          <p:nvPr>
            <p:ph idx="1"/>
          </p:nvPr>
        </p:nvSpPr>
        <p:spPr>
          <a:xfrm>
            <a:off x="655793" y="2418735"/>
            <a:ext cx="16230919" cy="8878530"/>
          </a:xfrm>
        </p:spPr>
        <p:txBody>
          <a:bodyPr>
            <a:normAutofit/>
          </a:bodyPr>
          <a:lstStyle/>
          <a:p>
            <a:pPr>
              <a:buFont typeface="Wingdings" panose="05000000000000000000" pitchFamily="2" charset="2"/>
              <a:buChar char="q"/>
            </a:pPr>
            <a:r>
              <a:rPr lang="en-US" sz="4400" b="0" i="0" dirty="0">
                <a:solidFill>
                  <a:srgbClr val="202124"/>
                </a:solidFill>
                <a:effectLst/>
                <a:latin typeface="Calibri" panose="020F0502020204030204" pitchFamily="34" charset="0"/>
                <a:cs typeface="Calibri" panose="020F0502020204030204" pitchFamily="34" charset="0"/>
              </a:rPr>
              <a:t>  Data structures </a:t>
            </a:r>
            <a:r>
              <a:rPr lang="en-US" sz="4400" b="1" i="0" dirty="0">
                <a:solidFill>
                  <a:srgbClr val="202124"/>
                </a:solidFill>
                <a:effectLst/>
                <a:latin typeface="Calibri" panose="020F0502020204030204" pitchFamily="34" charset="0"/>
                <a:cs typeface="Calibri" panose="020F0502020204030204" pitchFamily="34" charset="0"/>
              </a:rPr>
              <a:t>allow us to organize and store data</a:t>
            </a:r>
            <a:r>
              <a:rPr lang="en-US" sz="4400" b="1" i="0" dirty="0">
                <a:solidFill>
                  <a:srgbClr val="444444"/>
                </a:solidFill>
                <a:effectLst/>
                <a:latin typeface="Calibri" panose="020F0502020204030204" pitchFamily="34" charset="0"/>
                <a:cs typeface="Calibri" panose="020F0502020204030204" pitchFamily="34" charset="0"/>
              </a:rPr>
              <a:t>. </a:t>
            </a:r>
          </a:p>
          <a:p>
            <a:pPr>
              <a:buFont typeface="Wingdings" panose="05000000000000000000" pitchFamily="2" charset="2"/>
              <a:buChar char="q"/>
            </a:pPr>
            <a:r>
              <a:rPr lang="en-US" sz="4400" dirty="0">
                <a:solidFill>
                  <a:srgbClr val="202124"/>
                </a:solidFill>
                <a:latin typeface="Calibri" panose="020F0502020204030204" pitchFamily="34" charset="0"/>
                <a:cs typeface="Calibri" panose="020F0502020204030204" pitchFamily="34" charset="0"/>
              </a:rPr>
              <a:t>  A</a:t>
            </a:r>
            <a:r>
              <a:rPr lang="en-US" sz="4400" b="0" i="0" dirty="0">
                <a:solidFill>
                  <a:srgbClr val="202124"/>
                </a:solidFill>
                <a:effectLst/>
                <a:latin typeface="Calibri" panose="020F0502020204030204" pitchFamily="34" charset="0"/>
                <a:cs typeface="Calibri" panose="020F0502020204030204" pitchFamily="34" charset="0"/>
              </a:rPr>
              <a:t>lgorithms allow us to </a:t>
            </a:r>
            <a:r>
              <a:rPr lang="en-US" sz="4400" b="1" i="0" dirty="0">
                <a:solidFill>
                  <a:srgbClr val="202124"/>
                </a:solidFill>
                <a:effectLst/>
                <a:latin typeface="Calibri" panose="020F0502020204030204" pitchFamily="34" charset="0"/>
                <a:cs typeface="Calibri" panose="020F0502020204030204" pitchFamily="34" charset="0"/>
              </a:rPr>
              <a:t>process that data </a:t>
            </a:r>
            <a:r>
              <a:rPr lang="en-US" sz="4400" b="0" i="0" dirty="0">
                <a:solidFill>
                  <a:srgbClr val="202124"/>
                </a:solidFill>
                <a:effectLst/>
                <a:latin typeface="Calibri" panose="020F0502020204030204" pitchFamily="34" charset="0"/>
                <a:cs typeface="Calibri" panose="020F0502020204030204" pitchFamily="34" charset="0"/>
              </a:rPr>
              <a:t>in a meaningful way</a:t>
            </a:r>
            <a:r>
              <a:rPr lang="en-US" sz="4400" b="1" i="0" dirty="0">
                <a:solidFill>
                  <a:srgbClr val="444444"/>
                </a:solidFill>
                <a:effectLst/>
                <a:latin typeface="Calibri" panose="020F0502020204030204" pitchFamily="34" charset="0"/>
                <a:cs typeface="Calibri" panose="020F0502020204030204" pitchFamily="34" charset="0"/>
              </a:rPr>
              <a:t>.</a:t>
            </a:r>
          </a:p>
          <a:p>
            <a:pPr>
              <a:buFont typeface="Wingdings" panose="05000000000000000000" pitchFamily="2" charset="2"/>
              <a:buChar char="q"/>
            </a:pPr>
            <a:r>
              <a:rPr lang="en-US" sz="4400" b="1" i="0" dirty="0">
                <a:solidFill>
                  <a:srgbClr val="444444"/>
                </a:solidFill>
                <a:effectLst/>
                <a:latin typeface="Calibri" panose="020F0502020204030204" pitchFamily="34" charset="0"/>
                <a:cs typeface="Calibri" panose="020F0502020204030204" pitchFamily="34" charset="0"/>
              </a:rPr>
              <a:t>  </a:t>
            </a:r>
            <a:r>
              <a:rPr lang="en-US" sz="4400" b="0" i="0" dirty="0">
                <a:solidFill>
                  <a:srgbClr val="444444"/>
                </a:solidFill>
                <a:effectLst/>
                <a:latin typeface="Calibri" panose="020F0502020204030204" pitchFamily="34" charset="0"/>
                <a:cs typeface="Calibri" panose="020F0502020204030204" pitchFamily="34" charset="0"/>
              </a:rPr>
              <a:t>Understanding DSA leads to </a:t>
            </a:r>
            <a:r>
              <a:rPr lang="en-US" sz="4400" b="0" i="0" dirty="0">
                <a:solidFill>
                  <a:srgbClr val="202124"/>
                </a:solidFill>
                <a:effectLst/>
                <a:latin typeface="Calibri" panose="020F0502020204030204" pitchFamily="34" charset="0"/>
                <a:cs typeface="Calibri" panose="020F0502020204030204" pitchFamily="34" charset="0"/>
              </a:rPr>
              <a:t>write a code that is more </a:t>
            </a:r>
            <a:r>
              <a:rPr lang="en-US" sz="4400" b="1" i="0" dirty="0">
                <a:solidFill>
                  <a:srgbClr val="202124"/>
                </a:solidFill>
                <a:effectLst/>
                <a:latin typeface="Calibri" panose="020F0502020204030204" pitchFamily="34" charset="0"/>
                <a:cs typeface="Calibri" panose="020F0502020204030204" pitchFamily="34" charset="0"/>
              </a:rPr>
              <a:t>efficient</a:t>
            </a:r>
            <a:r>
              <a:rPr lang="en-US" sz="4400" b="0" i="0" dirty="0">
                <a:solidFill>
                  <a:srgbClr val="202124"/>
                </a:solidFill>
                <a:effectLst/>
                <a:latin typeface="Calibri" panose="020F0502020204030204" pitchFamily="34" charset="0"/>
                <a:cs typeface="Calibri" panose="020F0502020204030204" pitchFamily="34" charset="0"/>
              </a:rPr>
              <a:t> and  more </a:t>
            </a:r>
            <a:r>
              <a:rPr lang="en-US" sz="4400" b="1" i="0" dirty="0">
                <a:solidFill>
                  <a:srgbClr val="202124"/>
                </a:solidFill>
                <a:effectLst/>
                <a:latin typeface="Calibri" panose="020F0502020204030204" pitchFamily="34" charset="0"/>
                <a:cs typeface="Calibri" panose="020F0502020204030204" pitchFamily="34" charset="0"/>
              </a:rPr>
              <a:t>reliable</a:t>
            </a:r>
            <a:r>
              <a:rPr lang="en-US" sz="4400" b="1" i="0" dirty="0">
                <a:solidFill>
                  <a:srgbClr val="444444"/>
                </a:solidFill>
                <a:effectLst/>
                <a:latin typeface="Calibri" panose="020F0502020204030204" pitchFamily="34" charset="0"/>
                <a:cs typeface="Calibri" panose="020F0502020204030204" pitchFamily="34" charset="0"/>
              </a:rPr>
              <a:t>.</a:t>
            </a:r>
          </a:p>
          <a:p>
            <a:pPr>
              <a:buFont typeface="Wingdings" panose="05000000000000000000" pitchFamily="2" charset="2"/>
              <a:buChar char="q"/>
            </a:pPr>
            <a:r>
              <a:rPr lang="en-US" sz="4400" b="0" i="0" dirty="0">
                <a:solidFill>
                  <a:srgbClr val="333333"/>
                </a:solidFill>
                <a:effectLst/>
                <a:latin typeface="Calibri" panose="020F0502020204030204" pitchFamily="34" charset="0"/>
                <a:cs typeface="Calibri" panose="020F0502020204030204" pitchFamily="34" charset="0"/>
              </a:rPr>
              <a:t> Data structures are </a:t>
            </a:r>
            <a:r>
              <a:rPr lang="en-US" sz="4400" b="1" i="0" dirty="0">
                <a:solidFill>
                  <a:srgbClr val="333333"/>
                </a:solidFill>
                <a:effectLst/>
                <a:latin typeface="Calibri" panose="020F0502020204030204" pitchFamily="34" charset="0"/>
                <a:cs typeface="Calibri" panose="020F0502020204030204" pitchFamily="34" charset="0"/>
              </a:rPr>
              <a:t>reusable</a:t>
            </a:r>
            <a:r>
              <a:rPr lang="en-US" sz="4400" b="0" i="0" dirty="0">
                <a:solidFill>
                  <a:srgbClr val="333333"/>
                </a:solidFill>
                <a:effectLst/>
                <a:latin typeface="Calibri" panose="020F0502020204030204" pitchFamily="34" charset="0"/>
                <a:cs typeface="Calibri" panose="020F0502020204030204" pitchFamily="34" charset="0"/>
              </a:rPr>
              <a:t>, i.e. once we have implemented a particular data structure, we can use it at any other place.</a:t>
            </a:r>
            <a:endParaRPr lang="en-US" sz="4400" b="0" i="0" dirty="0">
              <a:solidFill>
                <a:srgbClr val="444444"/>
              </a:solidFill>
              <a:effectLst/>
              <a:latin typeface="Calibri" panose="020F0502020204030204" pitchFamily="34" charset="0"/>
              <a:cs typeface="Calibri" panose="020F0502020204030204" pitchFamily="34" charset="0"/>
            </a:endParaRPr>
          </a:p>
          <a:p>
            <a:pPr>
              <a:buFont typeface="Wingdings" panose="05000000000000000000" pitchFamily="2" charset="2"/>
              <a:buChar char="q"/>
            </a:pPr>
            <a:r>
              <a:rPr lang="en-US" sz="4400" b="0" i="0" dirty="0">
                <a:solidFill>
                  <a:srgbClr val="444444"/>
                </a:solidFill>
                <a:effectLst/>
                <a:latin typeface="Calibri" panose="020F0502020204030204" pitchFamily="34" charset="0"/>
                <a:cs typeface="Calibri" panose="020F0502020204030204" pitchFamily="34" charset="0"/>
              </a:rPr>
              <a:t> Usage of proper data structure, can help </a:t>
            </a:r>
            <a:r>
              <a:rPr lang="en-US" sz="4400" b="1" i="0" dirty="0">
                <a:solidFill>
                  <a:srgbClr val="444444"/>
                </a:solidFill>
                <a:effectLst/>
                <a:latin typeface="Calibri" panose="020F0502020204030204" pitchFamily="34" charset="0"/>
                <a:cs typeface="Calibri" panose="020F0502020204030204" pitchFamily="34" charset="0"/>
              </a:rPr>
              <a:t>programmer</a:t>
            </a:r>
            <a:r>
              <a:rPr lang="en-US" sz="4400" b="0" i="0" dirty="0">
                <a:solidFill>
                  <a:srgbClr val="444444"/>
                </a:solidFill>
                <a:effectLst/>
                <a:latin typeface="Calibri" panose="020F0502020204030204" pitchFamily="34" charset="0"/>
                <a:cs typeface="Calibri" panose="020F0502020204030204" pitchFamily="34" charset="0"/>
              </a:rPr>
              <a:t> </a:t>
            </a:r>
            <a:r>
              <a:rPr lang="en-US" sz="4400" b="1" i="0" dirty="0">
                <a:solidFill>
                  <a:srgbClr val="444444"/>
                </a:solidFill>
                <a:effectLst/>
                <a:latin typeface="Calibri" panose="020F0502020204030204" pitchFamily="34" charset="0"/>
                <a:cs typeface="Calibri" panose="020F0502020204030204" pitchFamily="34" charset="0"/>
              </a:rPr>
              <a:t>save lots of time </a:t>
            </a:r>
            <a:r>
              <a:rPr lang="en-US" sz="4400" b="0" i="0" dirty="0">
                <a:solidFill>
                  <a:srgbClr val="444444"/>
                </a:solidFill>
                <a:effectLst/>
                <a:latin typeface="Calibri" panose="020F0502020204030204" pitchFamily="34" charset="0"/>
                <a:cs typeface="Calibri" panose="020F0502020204030204" pitchFamily="34" charset="0"/>
              </a:rPr>
              <a:t>or processing time while operations such as </a:t>
            </a:r>
            <a:r>
              <a:rPr lang="en-US" sz="4400" b="1" i="0" dirty="0">
                <a:solidFill>
                  <a:srgbClr val="444444"/>
                </a:solidFill>
                <a:effectLst/>
                <a:latin typeface="Calibri" panose="020F0502020204030204" pitchFamily="34" charset="0"/>
                <a:cs typeface="Calibri" panose="020F0502020204030204" pitchFamily="34" charset="0"/>
              </a:rPr>
              <a:t>storage</a:t>
            </a:r>
            <a:r>
              <a:rPr lang="en-US" sz="4400" b="0" i="0" dirty="0">
                <a:solidFill>
                  <a:srgbClr val="444444"/>
                </a:solidFill>
                <a:effectLst/>
                <a:latin typeface="Calibri" panose="020F0502020204030204" pitchFamily="34" charset="0"/>
                <a:cs typeface="Calibri" panose="020F0502020204030204" pitchFamily="34" charset="0"/>
              </a:rPr>
              <a:t>, </a:t>
            </a:r>
            <a:r>
              <a:rPr lang="en-US" sz="4400" b="1" i="0" dirty="0">
                <a:solidFill>
                  <a:srgbClr val="444444"/>
                </a:solidFill>
                <a:effectLst/>
                <a:latin typeface="Calibri" panose="020F0502020204030204" pitchFamily="34" charset="0"/>
                <a:cs typeface="Calibri" panose="020F0502020204030204" pitchFamily="34" charset="0"/>
              </a:rPr>
              <a:t>retrieval</a:t>
            </a:r>
            <a:r>
              <a:rPr lang="en-US" sz="4400" b="0" i="0" dirty="0">
                <a:solidFill>
                  <a:srgbClr val="444444"/>
                </a:solidFill>
                <a:effectLst/>
                <a:latin typeface="Calibri" panose="020F0502020204030204" pitchFamily="34" charset="0"/>
                <a:cs typeface="Calibri" panose="020F0502020204030204" pitchFamily="34" charset="0"/>
              </a:rPr>
              <a:t> or processing of data.</a:t>
            </a:r>
          </a:p>
          <a:p>
            <a:pPr>
              <a:buFont typeface="Wingdings" panose="05000000000000000000" pitchFamily="2" charset="2"/>
              <a:buChar char="q"/>
            </a:pPr>
            <a:r>
              <a:rPr lang="en-US" sz="4400" b="0" i="0" dirty="0">
                <a:solidFill>
                  <a:srgbClr val="333333"/>
                </a:solidFill>
                <a:effectLst/>
                <a:latin typeface="Calibri" panose="020F0502020204030204" pitchFamily="34" charset="0"/>
                <a:cs typeface="Calibri" panose="020F0502020204030204" pitchFamily="34" charset="0"/>
              </a:rPr>
              <a:t> Efficiency of a program depends upon the choice of data structures.</a:t>
            </a:r>
            <a:endParaRPr lang="en-IN" sz="4400" b="1" dirty="0">
              <a:latin typeface="Calibri" panose="020F0502020204030204" pitchFamily="34" charset="0"/>
              <a:cs typeface="Calibri" panose="020F0502020204030204" pitchFamily="34" charset="0"/>
            </a:endParaRPr>
          </a:p>
          <a:p>
            <a:pPr marL="0" indent="0">
              <a:buNone/>
            </a:pPr>
            <a:endParaRPr lang="en-US" sz="4400" b="1" i="0" dirty="0">
              <a:solidFill>
                <a:srgbClr val="444444"/>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9742304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9600" dirty="0"/>
              <a:t>Thank You </a:t>
            </a:r>
          </a:p>
        </p:txBody>
      </p:sp>
    </p:spTree>
    <p:extLst>
      <p:ext uri="{BB962C8B-B14F-4D97-AF65-F5344CB8AC3E}">
        <p14:creationId xmlns:p14="http://schemas.microsoft.com/office/powerpoint/2010/main" val="278016926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Contents</a:t>
            </a:r>
          </a:p>
        </p:txBody>
      </p:sp>
      <p:sp>
        <p:nvSpPr>
          <p:cNvPr id="4" name="Slide Number Placeholder 3"/>
          <p:cNvSpPr>
            <a:spLocks noGrp="1"/>
          </p:cNvSpPr>
          <p:nvPr>
            <p:ph type="sldNum" sz="quarter" idx="2"/>
          </p:nvPr>
        </p:nvSpPr>
        <p:spPr/>
        <p:txBody>
          <a:bodyPr/>
          <a:lstStyle/>
          <a:p>
            <a:fld id="{86CB4B4D-7CA3-9044-876B-883B54F8677D}" type="slidenum">
              <a:rPr lang="en-IN" smtClean="0"/>
              <a:pPr/>
              <a:t>3</a:t>
            </a:fld>
            <a:endParaRPr lang="en-IN" dirty="0"/>
          </a:p>
        </p:txBody>
      </p:sp>
      <p:sp>
        <p:nvSpPr>
          <p:cNvPr id="6" name="Text Placeholder 5">
            <a:extLst>
              <a:ext uri="{FF2B5EF4-FFF2-40B4-BE49-F238E27FC236}">
                <a16:creationId xmlns:a16="http://schemas.microsoft.com/office/drawing/2014/main" id="{0B626DD9-A992-5706-39B3-1187DBB17509}"/>
              </a:ext>
            </a:extLst>
          </p:cNvPr>
          <p:cNvSpPr>
            <a:spLocks noGrp="1"/>
          </p:cNvSpPr>
          <p:nvPr>
            <p:ph type="body" sz="quarter" idx="1"/>
          </p:nvPr>
        </p:nvSpPr>
        <p:spPr>
          <a:xfrm>
            <a:off x="2061029" y="2540000"/>
            <a:ext cx="19274972" cy="9225279"/>
          </a:xfrm>
        </p:spPr>
        <p:txBody>
          <a:bodyPr>
            <a:normAutofit/>
          </a:bodyPr>
          <a:lstStyle/>
          <a:p>
            <a:pPr marL="685800" indent="-685800">
              <a:buFont typeface="Wingdings" panose="05000000000000000000" pitchFamily="2" charset="2"/>
              <a:buChar char="§"/>
            </a:pPr>
            <a:r>
              <a:rPr lang="en-US" dirty="0">
                <a:latin typeface="Calibri" panose="020F0502020204030204" pitchFamily="34" charset="0"/>
                <a:cs typeface="Calibri" panose="020F0502020204030204" pitchFamily="34" charset="0"/>
              </a:rPr>
              <a:t>Introduction to Data Structures</a:t>
            </a:r>
          </a:p>
          <a:p>
            <a:pPr marL="685800" indent="-685800">
              <a:buFont typeface="Wingdings" panose="05000000000000000000" pitchFamily="2" charset="2"/>
              <a:buChar char="§"/>
            </a:pPr>
            <a:r>
              <a:rPr lang="en-US" dirty="0">
                <a:latin typeface="Calibri" panose="020F0502020204030204" pitchFamily="34" charset="0"/>
                <a:cs typeface="Calibri" panose="020F0502020204030204" pitchFamily="34" charset="0"/>
              </a:rPr>
              <a:t>Big O  </a:t>
            </a:r>
          </a:p>
          <a:p>
            <a:pPr marL="685800" indent="-685800">
              <a:buFont typeface="Wingdings" panose="05000000000000000000" pitchFamily="2" charset="2"/>
              <a:buChar char="§"/>
            </a:pPr>
            <a:r>
              <a:rPr lang="en-US" dirty="0">
                <a:latin typeface="Calibri" panose="020F0502020204030204" pitchFamily="34" charset="0"/>
                <a:cs typeface="Calibri" panose="020F0502020204030204" pitchFamily="34" charset="0"/>
              </a:rPr>
              <a:t>Built-in Data Structures</a:t>
            </a:r>
          </a:p>
          <a:p>
            <a:pPr marL="685800" indent="-685800">
              <a:buFont typeface="Wingdings" panose="05000000000000000000" pitchFamily="2" charset="2"/>
              <a:buChar char="§"/>
            </a:pPr>
            <a:r>
              <a:rPr lang="en-US" dirty="0">
                <a:latin typeface="Calibri" panose="020F0502020204030204" pitchFamily="34" charset="0"/>
                <a:cs typeface="Calibri" panose="020F0502020204030204" pitchFamily="34" charset="0"/>
              </a:rPr>
              <a:t>Custom Data Structures</a:t>
            </a:r>
          </a:p>
          <a:p>
            <a:pPr marL="685800" indent="-685800">
              <a:buFont typeface="Wingdings" panose="05000000000000000000" pitchFamily="2" charset="2"/>
              <a:buChar char="§"/>
            </a:pPr>
            <a:r>
              <a:rPr lang="en-US" dirty="0">
                <a:latin typeface="Calibri" panose="020F0502020204030204" pitchFamily="34" charset="0"/>
                <a:cs typeface="Calibri" panose="020F0502020204030204" pitchFamily="34" charset="0"/>
              </a:rPr>
              <a:t>Algorithms</a:t>
            </a:r>
          </a:p>
          <a:p>
            <a:pPr marL="685800" indent="-685800">
              <a:buFont typeface="Wingdings" panose="05000000000000000000" pitchFamily="2" charset="2"/>
              <a:buChar char="§"/>
            </a:pPr>
            <a:r>
              <a:rPr lang="en-US" dirty="0">
                <a:latin typeface="Calibri" panose="020F0502020204030204" pitchFamily="34" charset="0"/>
                <a:cs typeface="Calibri" panose="020F0502020204030204" pitchFamily="34" charset="0"/>
              </a:rPr>
              <a:t>Sorting</a:t>
            </a:r>
          </a:p>
          <a:p>
            <a:pPr marL="685800" indent="-685800">
              <a:buFont typeface="Wingdings" panose="05000000000000000000" pitchFamily="2" charset="2"/>
              <a:buChar char="§"/>
            </a:pPr>
            <a:r>
              <a:rPr lang="en-US" dirty="0">
                <a:latin typeface="Calibri" panose="020F0502020204030204" pitchFamily="34" charset="0"/>
                <a:cs typeface="Calibri" panose="020F0502020204030204" pitchFamily="34" charset="0"/>
              </a:rPr>
              <a:t>Searching</a:t>
            </a:r>
          </a:p>
        </p:txBody>
      </p:sp>
    </p:spTree>
    <p:extLst>
      <p:ext uri="{BB962C8B-B14F-4D97-AF65-F5344CB8AC3E}">
        <p14:creationId xmlns:p14="http://schemas.microsoft.com/office/powerpoint/2010/main" val="27269025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9206" y="140601"/>
            <a:ext cx="20765588" cy="1449978"/>
          </a:xfrm>
        </p:spPr>
        <p:txBody>
          <a:bodyPr/>
          <a:lstStyle/>
          <a:p>
            <a:r>
              <a:rPr lang="en-IN" dirty="0"/>
              <a:t>What is Data Structures &amp; Algorithm?</a:t>
            </a:r>
          </a:p>
        </p:txBody>
      </p:sp>
      <p:sp>
        <p:nvSpPr>
          <p:cNvPr id="3" name="Slide Number Placeholder 2"/>
          <p:cNvSpPr>
            <a:spLocks noGrp="1"/>
          </p:cNvSpPr>
          <p:nvPr>
            <p:ph type="sldNum" sz="quarter" idx="10"/>
          </p:nvPr>
        </p:nvSpPr>
        <p:spPr/>
        <p:txBody>
          <a:bodyPr/>
          <a:lstStyle/>
          <a:p>
            <a:fld id="{86CB4B4D-7CA3-9044-876B-883B54F8677D}" type="slidenum">
              <a:rPr lang="en-IN" smtClean="0"/>
              <a:pPr/>
              <a:t>4</a:t>
            </a:fld>
            <a:endParaRPr lang="en-IN" dirty="0"/>
          </a:p>
        </p:txBody>
      </p:sp>
      <p:sp>
        <p:nvSpPr>
          <p:cNvPr id="4" name="Content Placeholder 3"/>
          <p:cNvSpPr>
            <a:spLocks noGrp="1"/>
          </p:cNvSpPr>
          <p:nvPr>
            <p:ph idx="1"/>
          </p:nvPr>
        </p:nvSpPr>
        <p:spPr>
          <a:xfrm>
            <a:off x="1571140" y="2071505"/>
            <a:ext cx="21241720" cy="10150975"/>
          </a:xfrm>
        </p:spPr>
        <p:txBody>
          <a:bodyPr>
            <a:normAutofit fontScale="92500"/>
          </a:bodyPr>
          <a:lstStyle/>
          <a:p>
            <a:pPr>
              <a:buFont typeface="Arial" panose="020B0604020202020204" pitchFamily="34" charset="0"/>
              <a:buChar char="•"/>
            </a:pPr>
            <a:r>
              <a:rPr lang="en-US" sz="5100" b="0" i="0" dirty="0">
                <a:effectLst/>
                <a:latin typeface="Calibri" panose="020F0502020204030204" pitchFamily="34" charset="0"/>
                <a:cs typeface="Calibri" panose="020F0502020204030204" pitchFamily="34" charset="0"/>
              </a:rPr>
              <a:t>Data structures are the building blocks of any program or the software.</a:t>
            </a:r>
            <a:endParaRPr lang="en-US" sz="5100" dirty="0">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sz="5100" dirty="0">
                <a:latin typeface="Calibri" panose="020F0502020204030204" pitchFamily="34" charset="0"/>
                <a:cs typeface="Calibri" panose="020F0502020204030204" pitchFamily="34" charset="0"/>
              </a:rPr>
              <a:t>Data structure is a way of store and organize data so that it can be used efficiently.</a:t>
            </a:r>
          </a:p>
          <a:p>
            <a:pPr algn="l"/>
            <a:r>
              <a:rPr lang="en-US" sz="5100" dirty="0">
                <a:latin typeface="Calibri" panose="020F0502020204030204" pitchFamily="34" charset="0"/>
                <a:cs typeface="Calibri" panose="020F0502020204030204" pitchFamily="34" charset="0"/>
              </a:rPr>
              <a:t>Data structure will help us to write Memory &amp; Time efficient Code.</a:t>
            </a:r>
          </a:p>
          <a:p>
            <a:pPr marL="0" indent="0" algn="l">
              <a:buNone/>
            </a:pPr>
            <a:endParaRPr lang="en-US" sz="5200"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sz="5100" dirty="0">
                <a:latin typeface="Calibri" panose="020F0502020204030204" pitchFamily="34" charset="0"/>
                <a:cs typeface="Calibri" panose="020F0502020204030204" pitchFamily="34" charset="0"/>
              </a:rPr>
              <a:t>An Algorithm is a</a:t>
            </a:r>
            <a:r>
              <a:rPr lang="en-US" sz="5100" dirty="0">
                <a:solidFill>
                  <a:srgbClr val="333333"/>
                </a:solidFill>
                <a:latin typeface="Calibri" panose="020F0502020204030204" pitchFamily="34" charset="0"/>
                <a:cs typeface="Calibri" panose="020F0502020204030204" pitchFamily="34" charset="0"/>
              </a:rPr>
              <a:t> </a:t>
            </a:r>
            <a:r>
              <a:rPr lang="en-US" sz="5100" dirty="0">
                <a:latin typeface="Calibri" panose="020F0502020204030204" pitchFamily="34" charset="0"/>
                <a:cs typeface="Calibri" panose="020F0502020204030204" pitchFamily="34" charset="0"/>
              </a:rPr>
              <a:t>finite set of instructions which are being carried in a specific order to perform the specific task</a:t>
            </a:r>
          </a:p>
          <a:p>
            <a:pPr algn="l"/>
            <a:r>
              <a:rPr lang="en-US" sz="5100" b="0" i="0" dirty="0">
                <a:effectLst/>
                <a:latin typeface="Calibri" panose="020F0502020204030204" pitchFamily="34" charset="0"/>
                <a:cs typeface="Calibri" panose="020F0502020204030204" pitchFamily="34" charset="0"/>
              </a:rPr>
              <a:t>To solve a problem we must write a algorithm which will take a input and provide the required output.</a:t>
            </a:r>
          </a:p>
          <a:p>
            <a:pPr algn="l"/>
            <a:r>
              <a:rPr lang="en-US" sz="5100" b="0" i="0" dirty="0">
                <a:effectLst/>
                <a:latin typeface="Calibri" panose="020F0502020204030204" pitchFamily="34" charset="0"/>
                <a:cs typeface="Calibri" panose="020F0502020204030204" pitchFamily="34" charset="0"/>
              </a:rPr>
              <a:t>Data Structure + Algorithms = Programs.</a:t>
            </a:r>
          </a:p>
          <a:p>
            <a:pPr marL="0" indent="0">
              <a:buNone/>
            </a:pPr>
            <a:br>
              <a:rPr lang="en-US" sz="2800" dirty="0"/>
            </a:br>
            <a:endParaRPr lang="en-US" sz="4400" dirty="0">
              <a:solidFill>
                <a:srgbClr val="000000"/>
              </a:solidFill>
              <a:latin typeface="Calibri" panose="020F0502020204030204" pitchFamily="34" charset="0"/>
              <a:cs typeface="Calibri" panose="020F0502020204030204" pitchFamily="34" charset="0"/>
            </a:endParaRPr>
          </a:p>
          <a:p>
            <a:pPr marL="0" indent="0" algn="l">
              <a:buNone/>
            </a:pPr>
            <a:br>
              <a:rPr lang="en-US" sz="3200" dirty="0"/>
            </a:br>
            <a:endParaRPr lang="en-US" sz="4800" b="0" i="0" dirty="0">
              <a:solidFill>
                <a:srgbClr val="444444"/>
              </a:solidFill>
              <a:effectLst/>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9CC5D858-F0EC-939A-50D3-B750F610D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0" y="8132977"/>
            <a:ext cx="9871586" cy="4851683"/>
          </a:xfrm>
          <a:prstGeom prst="rect">
            <a:avLst/>
          </a:prstGeom>
        </p:spPr>
      </p:pic>
    </p:spTree>
    <p:extLst>
      <p:ext uri="{BB962C8B-B14F-4D97-AF65-F5344CB8AC3E}">
        <p14:creationId xmlns:p14="http://schemas.microsoft.com/office/powerpoint/2010/main" val="265541317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2392C-64B9-ABAC-3195-B8FACADF5A2D}"/>
              </a:ext>
            </a:extLst>
          </p:cNvPr>
          <p:cNvSpPr>
            <a:spLocks noGrp="1"/>
          </p:cNvSpPr>
          <p:nvPr>
            <p:ph type="title"/>
          </p:nvPr>
        </p:nvSpPr>
        <p:spPr>
          <a:xfrm>
            <a:off x="1556941" y="1191369"/>
            <a:ext cx="20765588" cy="981988"/>
          </a:xfrm>
        </p:spPr>
        <p:txBody>
          <a:bodyPr>
            <a:normAutofit fontScale="90000"/>
          </a:bodyPr>
          <a:lstStyle/>
          <a:p>
            <a:r>
              <a:rPr lang="en-US" dirty="0"/>
              <a:t>Need of Data Structures</a:t>
            </a:r>
          </a:p>
        </p:txBody>
      </p:sp>
      <p:sp>
        <p:nvSpPr>
          <p:cNvPr id="3" name="Slide Number Placeholder 2">
            <a:extLst>
              <a:ext uri="{FF2B5EF4-FFF2-40B4-BE49-F238E27FC236}">
                <a16:creationId xmlns:a16="http://schemas.microsoft.com/office/drawing/2014/main" id="{56338FC3-0A53-5B9D-6FF0-1512083BBF73}"/>
              </a:ext>
            </a:extLst>
          </p:cNvPr>
          <p:cNvSpPr>
            <a:spLocks noGrp="1"/>
          </p:cNvSpPr>
          <p:nvPr>
            <p:ph type="sldNum" sz="quarter" idx="2"/>
          </p:nvPr>
        </p:nvSpPr>
        <p:spPr/>
        <p:txBody>
          <a:bodyPr/>
          <a:lstStyle/>
          <a:p>
            <a:fld id="{86CB4B4D-7CA3-9044-876B-883B54F8677D}" type="slidenum">
              <a:rPr lang="en-IN" smtClean="0"/>
              <a:pPr/>
              <a:t>5</a:t>
            </a:fld>
            <a:endParaRPr lang="en-IN" dirty="0"/>
          </a:p>
        </p:txBody>
      </p:sp>
      <p:sp>
        <p:nvSpPr>
          <p:cNvPr id="6" name="Content Placeholder 5">
            <a:extLst>
              <a:ext uri="{FF2B5EF4-FFF2-40B4-BE49-F238E27FC236}">
                <a16:creationId xmlns:a16="http://schemas.microsoft.com/office/drawing/2014/main" id="{CAB897F3-5D33-2958-05EE-1D7323621576}"/>
              </a:ext>
            </a:extLst>
          </p:cNvPr>
          <p:cNvSpPr>
            <a:spLocks noGrp="1"/>
          </p:cNvSpPr>
          <p:nvPr>
            <p:ph idx="1"/>
          </p:nvPr>
        </p:nvSpPr>
        <p:spPr>
          <a:xfrm>
            <a:off x="1556941" y="2651760"/>
            <a:ext cx="20765588" cy="9648396"/>
          </a:xfrm>
        </p:spPr>
        <p:txBody>
          <a:bodyPr/>
          <a:lstStyle/>
          <a:p>
            <a:pPr marL="0" indent="0" algn="just">
              <a:buNone/>
            </a:pPr>
            <a:r>
              <a:rPr lang="en-US" sz="4400" b="0" i="0" dirty="0">
                <a:solidFill>
                  <a:srgbClr val="333333"/>
                </a:solidFill>
                <a:effectLst/>
                <a:latin typeface="Calibri" panose="020F0502020204030204" pitchFamily="34" charset="0"/>
                <a:cs typeface="Calibri" panose="020F0502020204030204" pitchFamily="34" charset="0"/>
              </a:rPr>
              <a:t>           As applications are getting complexed and amount of data is increasing day by day, there may arise the following problems:</a:t>
            </a:r>
          </a:p>
          <a:p>
            <a:pPr algn="just"/>
            <a:r>
              <a:rPr lang="en-US" sz="4400" b="1" i="0" dirty="0">
                <a:solidFill>
                  <a:srgbClr val="333333"/>
                </a:solidFill>
                <a:effectLst/>
                <a:latin typeface="Calibri" panose="020F0502020204030204" pitchFamily="34" charset="0"/>
                <a:cs typeface="Calibri" panose="020F0502020204030204" pitchFamily="34" charset="0"/>
              </a:rPr>
              <a:t>Processor speed:</a:t>
            </a:r>
            <a:r>
              <a:rPr lang="en-US" sz="4400" b="0" i="0" dirty="0">
                <a:solidFill>
                  <a:srgbClr val="333333"/>
                </a:solidFill>
                <a:effectLst/>
                <a:latin typeface="Calibri" panose="020F0502020204030204" pitchFamily="34" charset="0"/>
                <a:cs typeface="Calibri" panose="020F0502020204030204" pitchFamily="34" charset="0"/>
              </a:rPr>
              <a:t> To handle very large amount of data, high speed processing is required, but as the data is growing day by day to the billions of files per entity, processor may fail to deal with that much amount of data.</a:t>
            </a:r>
          </a:p>
          <a:p>
            <a:pPr algn="just"/>
            <a:r>
              <a:rPr lang="en-US" sz="4400" b="1" i="0" dirty="0">
                <a:solidFill>
                  <a:srgbClr val="333333"/>
                </a:solidFill>
                <a:effectLst/>
                <a:latin typeface="Calibri" panose="020F0502020204030204" pitchFamily="34" charset="0"/>
                <a:cs typeface="Calibri" panose="020F0502020204030204" pitchFamily="34" charset="0"/>
              </a:rPr>
              <a:t>Data Search:</a:t>
            </a:r>
            <a:r>
              <a:rPr lang="en-US" sz="4400" b="0" i="0" dirty="0">
                <a:solidFill>
                  <a:srgbClr val="333333"/>
                </a:solidFill>
                <a:effectLst/>
                <a:latin typeface="Calibri" panose="020F0502020204030204" pitchFamily="34" charset="0"/>
                <a:cs typeface="Calibri" panose="020F0502020204030204" pitchFamily="34" charset="0"/>
              </a:rPr>
              <a:t> Consider an inventory size of 106 items in a store, If our application needs to search for a particular item, it needs to traverse 106 items every time, results in slowing down the search process.</a:t>
            </a:r>
          </a:p>
          <a:p>
            <a:pPr algn="just"/>
            <a:r>
              <a:rPr lang="en-US" sz="4400" b="1" i="0" dirty="0">
                <a:solidFill>
                  <a:srgbClr val="333333"/>
                </a:solidFill>
                <a:effectLst/>
                <a:latin typeface="Calibri" panose="020F0502020204030204" pitchFamily="34" charset="0"/>
                <a:cs typeface="Calibri" panose="020F0502020204030204" pitchFamily="34" charset="0"/>
              </a:rPr>
              <a:t>Multiple requests:</a:t>
            </a:r>
            <a:r>
              <a:rPr lang="en-US" sz="4400" b="0" i="0" dirty="0">
                <a:solidFill>
                  <a:srgbClr val="333333"/>
                </a:solidFill>
                <a:effectLst/>
                <a:latin typeface="Calibri" panose="020F0502020204030204" pitchFamily="34" charset="0"/>
                <a:cs typeface="Calibri" panose="020F0502020204030204" pitchFamily="34" charset="0"/>
              </a:rPr>
              <a:t> If thousands of users are searching the data simultaneously on a web server, then there are the chances that a very large server can be failed during that process</a:t>
            </a:r>
          </a:p>
          <a:p>
            <a:pPr algn="just"/>
            <a:r>
              <a:rPr lang="en-US" sz="4400" b="0" i="0" dirty="0">
                <a:solidFill>
                  <a:srgbClr val="333333"/>
                </a:solidFill>
                <a:effectLst/>
                <a:latin typeface="Calibri" panose="020F0502020204030204" pitchFamily="34" charset="0"/>
                <a:cs typeface="Calibri" panose="020F0502020204030204" pitchFamily="34" charset="0"/>
              </a:rPr>
              <a:t>in order to solve the above problems, data structures are used. </a:t>
            </a:r>
          </a:p>
          <a:p>
            <a:pPr marL="0" indent="0">
              <a:buNone/>
            </a:pPr>
            <a:endParaRPr lang="en-US" dirty="0"/>
          </a:p>
        </p:txBody>
      </p:sp>
    </p:spTree>
    <p:extLst>
      <p:ext uri="{BB962C8B-B14F-4D97-AF65-F5344CB8AC3E}">
        <p14:creationId xmlns:p14="http://schemas.microsoft.com/office/powerpoint/2010/main" val="283211392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3BDF86-C4AF-F10F-F387-2D6233D337B0}"/>
              </a:ext>
            </a:extLst>
          </p:cNvPr>
          <p:cNvSpPr>
            <a:spLocks noGrp="1"/>
          </p:cNvSpPr>
          <p:nvPr>
            <p:ph type="sldNum" sz="quarter" idx="10"/>
          </p:nvPr>
        </p:nvSpPr>
        <p:spPr/>
        <p:txBody>
          <a:bodyPr/>
          <a:lstStyle/>
          <a:p>
            <a:fld id="{86CB4B4D-7CA3-9044-876B-883B54F8677D}" type="slidenum">
              <a:rPr lang="en-IN" smtClean="0"/>
              <a:pPr/>
              <a:t>6</a:t>
            </a:fld>
            <a:endParaRPr lang="en-IN" dirty="0"/>
          </a:p>
        </p:txBody>
      </p:sp>
      <p:sp>
        <p:nvSpPr>
          <p:cNvPr id="13" name="Title 5">
            <a:extLst>
              <a:ext uri="{FF2B5EF4-FFF2-40B4-BE49-F238E27FC236}">
                <a16:creationId xmlns:a16="http://schemas.microsoft.com/office/drawing/2014/main" id="{12395921-4460-045D-DD69-DEE8E7581B1D}"/>
              </a:ext>
            </a:extLst>
          </p:cNvPr>
          <p:cNvSpPr>
            <a:spLocks noGrp="1"/>
          </p:cNvSpPr>
          <p:nvPr>
            <p:ph type="title"/>
          </p:nvPr>
        </p:nvSpPr>
        <p:spPr>
          <a:xfrm>
            <a:off x="2047272" y="621527"/>
            <a:ext cx="20765588" cy="1449978"/>
          </a:xfrm>
        </p:spPr>
        <p:txBody>
          <a:bodyPr/>
          <a:lstStyle/>
          <a:p>
            <a:r>
              <a:rPr lang="en-US" dirty="0"/>
              <a:t>BIG ‘O’</a:t>
            </a:r>
          </a:p>
        </p:txBody>
      </p:sp>
      <p:sp>
        <p:nvSpPr>
          <p:cNvPr id="14" name="Slide Number Placeholder 3">
            <a:extLst>
              <a:ext uri="{FF2B5EF4-FFF2-40B4-BE49-F238E27FC236}">
                <a16:creationId xmlns:a16="http://schemas.microsoft.com/office/drawing/2014/main" id="{4F26EBA3-31AA-344A-48FC-A593052837D6}"/>
              </a:ext>
            </a:extLst>
          </p:cNvPr>
          <p:cNvSpPr txBox="1">
            <a:spLocks/>
          </p:cNvSpPr>
          <p:nvPr/>
        </p:nvSpPr>
        <p:spPr>
          <a:xfrm>
            <a:off x="23319580" y="12553775"/>
            <a:ext cx="557213" cy="430885"/>
          </a:xfrm>
          <a:prstGeom prst="rect">
            <a:avLst/>
          </a:prstGeom>
          <a:ln w="12700">
            <a:miter lim="400000"/>
          </a:ln>
        </p:spPr>
        <p:txBody>
          <a:bodyPr wrap="square" t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8288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chemeClr val="bg1"/>
                </a:solidFill>
                <a:effectLst/>
                <a:uFillTx/>
                <a:latin typeface="+mj-lt"/>
                <a:ea typeface="Calibri"/>
                <a:cs typeface="Calibri"/>
                <a:sym typeface="Calibri"/>
              </a:defRPr>
            </a:lvl1pPr>
            <a:lvl2pPr marL="0" marR="0" indent="22860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1C1D1E"/>
                </a:solidFill>
                <a:effectLst/>
                <a:uFillTx/>
                <a:latin typeface="Orkney Medium"/>
                <a:ea typeface="Orkney Medium"/>
                <a:cs typeface="Orkney Medium"/>
                <a:sym typeface="Orkney Medium"/>
              </a:defRPr>
            </a:lvl2pPr>
            <a:lvl3pPr marL="0" marR="0" indent="45720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1C1D1E"/>
                </a:solidFill>
                <a:effectLst/>
                <a:uFillTx/>
                <a:latin typeface="Orkney Medium"/>
                <a:ea typeface="Orkney Medium"/>
                <a:cs typeface="Orkney Medium"/>
                <a:sym typeface="Orkney Medium"/>
              </a:defRPr>
            </a:lvl3pPr>
            <a:lvl4pPr marL="0" marR="0" indent="68580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1C1D1E"/>
                </a:solidFill>
                <a:effectLst/>
                <a:uFillTx/>
                <a:latin typeface="Orkney Medium"/>
                <a:ea typeface="Orkney Medium"/>
                <a:cs typeface="Orkney Medium"/>
                <a:sym typeface="Orkney Medium"/>
              </a:defRPr>
            </a:lvl4pPr>
            <a:lvl5pPr marL="0" marR="0" indent="91440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1C1D1E"/>
                </a:solidFill>
                <a:effectLst/>
                <a:uFillTx/>
                <a:latin typeface="Orkney Medium"/>
                <a:ea typeface="Orkney Medium"/>
                <a:cs typeface="Orkney Medium"/>
                <a:sym typeface="Orkney Medium"/>
              </a:defRPr>
            </a:lvl5pPr>
            <a:lvl6pPr marL="0" marR="0" indent="114300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1C1D1E"/>
                </a:solidFill>
                <a:effectLst/>
                <a:uFillTx/>
                <a:latin typeface="Orkney Medium"/>
                <a:ea typeface="Orkney Medium"/>
                <a:cs typeface="Orkney Medium"/>
                <a:sym typeface="Orkney Medium"/>
              </a:defRPr>
            </a:lvl6pPr>
            <a:lvl7pPr marL="0" marR="0" indent="137160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1C1D1E"/>
                </a:solidFill>
                <a:effectLst/>
                <a:uFillTx/>
                <a:latin typeface="Orkney Medium"/>
                <a:ea typeface="Orkney Medium"/>
                <a:cs typeface="Orkney Medium"/>
                <a:sym typeface="Orkney Medium"/>
              </a:defRPr>
            </a:lvl7pPr>
            <a:lvl8pPr marL="0" marR="0" indent="160020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1C1D1E"/>
                </a:solidFill>
                <a:effectLst/>
                <a:uFillTx/>
                <a:latin typeface="Orkney Medium"/>
                <a:ea typeface="Orkney Medium"/>
                <a:cs typeface="Orkney Medium"/>
                <a:sym typeface="Orkney Medium"/>
              </a:defRPr>
            </a:lvl8pPr>
            <a:lvl9pPr marL="0" marR="0" indent="182880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1C1D1E"/>
                </a:solidFill>
                <a:effectLst/>
                <a:uFillTx/>
                <a:latin typeface="Orkney Medium"/>
                <a:ea typeface="Orkney Medium"/>
                <a:cs typeface="Orkney Medium"/>
                <a:sym typeface="Orkney Medium"/>
              </a:defRPr>
            </a:lvl9pPr>
          </a:lstStyle>
          <a:p>
            <a:fld id="{86CB4B4D-7CA3-9044-876B-883B54F8677D}" type="slidenum">
              <a:rPr lang="en-IN" smtClean="0"/>
              <a:pPr/>
              <a:t>6</a:t>
            </a:fld>
            <a:endParaRPr lang="en-IN" dirty="0"/>
          </a:p>
        </p:txBody>
      </p:sp>
      <p:sp>
        <p:nvSpPr>
          <p:cNvPr id="15" name="Content Placeholder 17">
            <a:extLst>
              <a:ext uri="{FF2B5EF4-FFF2-40B4-BE49-F238E27FC236}">
                <a16:creationId xmlns:a16="http://schemas.microsoft.com/office/drawing/2014/main" id="{22216E3E-D991-D386-953B-9DA857158E09}"/>
              </a:ext>
            </a:extLst>
          </p:cNvPr>
          <p:cNvSpPr>
            <a:spLocks noGrp="1"/>
          </p:cNvSpPr>
          <p:nvPr>
            <p:ph idx="1"/>
          </p:nvPr>
        </p:nvSpPr>
        <p:spPr>
          <a:xfrm>
            <a:off x="1571140" y="2071505"/>
            <a:ext cx="21241720" cy="10051669"/>
          </a:xfrm>
        </p:spPr>
        <p:txBody>
          <a:bodyPr>
            <a:normAutofit fontScale="92500" lnSpcReduction="10000"/>
          </a:bodyPr>
          <a:lstStyle/>
          <a:p>
            <a:r>
              <a:rPr lang="en-US" sz="4700" dirty="0">
                <a:latin typeface="Calibri" panose="020F0502020204030204" pitchFamily="34" charset="0"/>
                <a:cs typeface="Calibri" panose="020F0502020204030204" pitchFamily="34" charset="0"/>
              </a:rPr>
              <a:t>Big O Notation is a way of to measure an Algorithms efficiency.</a:t>
            </a:r>
          </a:p>
          <a:p>
            <a:r>
              <a:rPr lang="en-US" sz="4700" dirty="0">
                <a:latin typeface="Calibri" panose="020F0502020204030204" pitchFamily="34" charset="0"/>
                <a:cs typeface="Calibri" panose="020F0502020204030204" pitchFamily="34" charset="0"/>
              </a:rPr>
              <a:t>Represents worst case complexity of an algorithm</a:t>
            </a:r>
          </a:p>
          <a:p>
            <a:endParaRPr lang="en-US" sz="4700" dirty="0">
              <a:latin typeface="Calibri" panose="020F0502020204030204" pitchFamily="34" charset="0"/>
              <a:cs typeface="Calibri" panose="020F0502020204030204" pitchFamily="34" charset="0"/>
            </a:endParaRPr>
          </a:p>
          <a:p>
            <a:pPr marL="0" indent="0">
              <a:buNone/>
            </a:pPr>
            <a:r>
              <a:rPr lang="en-US" sz="4700" dirty="0">
                <a:latin typeface="Calibri" panose="020F0502020204030204" pitchFamily="34" charset="0"/>
                <a:cs typeface="Calibri" panose="020F0502020204030204" pitchFamily="34" charset="0"/>
              </a:rPr>
              <a:t>There are two types to measure Algorithms efficiency,</a:t>
            </a:r>
          </a:p>
          <a:p>
            <a:pPr>
              <a:buFont typeface="Wingdings" panose="05000000000000000000" pitchFamily="2" charset="2"/>
              <a:buChar char="v"/>
            </a:pPr>
            <a:r>
              <a:rPr lang="en-US" sz="4700" b="1" dirty="0">
                <a:latin typeface="Calibri" panose="020F0502020204030204" pitchFamily="34" charset="0"/>
                <a:cs typeface="Calibri" panose="020F0502020204030204" pitchFamily="34" charset="0"/>
              </a:rPr>
              <a:t> Time Complexity</a:t>
            </a:r>
          </a:p>
          <a:p>
            <a:pPr marL="0" indent="0">
              <a:buNone/>
            </a:pPr>
            <a:r>
              <a:rPr lang="en-US" sz="4700" dirty="0">
                <a:latin typeface="Calibri" panose="020F0502020204030204" pitchFamily="34" charset="0"/>
                <a:cs typeface="Calibri" panose="020F0502020204030204" pitchFamily="34" charset="0"/>
              </a:rPr>
              <a:t>    It is a measure of how long the function takes to run the function.</a:t>
            </a:r>
          </a:p>
          <a:p>
            <a:pPr>
              <a:buFont typeface="Wingdings" panose="05000000000000000000" pitchFamily="2" charset="2"/>
              <a:buChar char="v"/>
            </a:pPr>
            <a:r>
              <a:rPr lang="en-US" sz="4700" b="1" dirty="0">
                <a:latin typeface="Calibri" panose="020F0502020204030204" pitchFamily="34" charset="0"/>
                <a:cs typeface="Calibri" panose="020F0502020204030204" pitchFamily="34" charset="0"/>
              </a:rPr>
              <a:t>Space Complexity </a:t>
            </a:r>
          </a:p>
          <a:p>
            <a:pPr marL="0" indent="0">
              <a:buNone/>
            </a:pPr>
            <a:r>
              <a:rPr lang="en-US" sz="4700" dirty="0">
                <a:latin typeface="Calibri" panose="020F0502020204030204" pitchFamily="34" charset="0"/>
                <a:cs typeface="Calibri" panose="020F0502020204030204" pitchFamily="34" charset="0"/>
              </a:rPr>
              <a:t>   The amount of memory used by the function.</a:t>
            </a:r>
            <a:br>
              <a:rPr lang="en-US" sz="4700" dirty="0">
                <a:latin typeface="Calibri" panose="020F0502020204030204" pitchFamily="34" charset="0"/>
                <a:cs typeface="Calibri" panose="020F0502020204030204" pitchFamily="34" charset="0"/>
              </a:rPr>
            </a:br>
            <a:br>
              <a:rPr lang="en-US" sz="4700" dirty="0">
                <a:latin typeface="Calibri" panose="020F0502020204030204" pitchFamily="34" charset="0"/>
                <a:cs typeface="Calibri" panose="020F0502020204030204" pitchFamily="34" charset="0"/>
              </a:rPr>
            </a:br>
            <a:r>
              <a:rPr lang="en-US" sz="4700" b="1" u="sng" dirty="0">
                <a:latin typeface="Calibri" panose="020F0502020204030204" pitchFamily="34" charset="0"/>
                <a:cs typeface="Calibri" panose="020F0502020204030204" pitchFamily="34" charset="0"/>
              </a:rPr>
              <a:t>BIG O Time complexity</a:t>
            </a:r>
          </a:p>
          <a:p>
            <a:pPr algn="l"/>
            <a:r>
              <a:rPr lang="en-US" sz="4400" b="1" i="0" dirty="0">
                <a:effectLst/>
                <a:latin typeface="source-serif-pro"/>
              </a:rPr>
              <a:t>O(1): </a:t>
            </a:r>
            <a:r>
              <a:rPr lang="en-US" sz="4400" b="0" i="0" dirty="0">
                <a:effectLst/>
                <a:latin typeface="source-serif-pro"/>
              </a:rPr>
              <a:t> </a:t>
            </a:r>
            <a:r>
              <a:rPr lang="en-US" sz="4400" b="1" dirty="0">
                <a:latin typeface="source-serif-pro"/>
              </a:rPr>
              <a:t>C</a:t>
            </a:r>
            <a:r>
              <a:rPr lang="en-US" sz="4400" b="1" i="0" dirty="0">
                <a:effectLst/>
                <a:latin typeface="source-serif-pro"/>
              </a:rPr>
              <a:t>onstant time                                  O(n): Linear time</a:t>
            </a:r>
            <a:r>
              <a:rPr lang="en-US" sz="4400" b="0" i="0" dirty="0">
                <a:effectLst/>
                <a:latin typeface="source-serif-pro"/>
              </a:rPr>
              <a:t>.</a:t>
            </a:r>
          </a:p>
          <a:p>
            <a:r>
              <a:rPr lang="en-US" sz="4400" b="1" i="0" dirty="0">
                <a:effectLst/>
                <a:latin typeface="source-serif-pro"/>
              </a:rPr>
              <a:t>O(n²): Quadratic.                                        O(log n): </a:t>
            </a:r>
            <a:r>
              <a:rPr lang="en-US" sz="4400" b="0" i="0" dirty="0">
                <a:effectLst/>
                <a:latin typeface="source-serif-pro"/>
              </a:rPr>
              <a:t> </a:t>
            </a:r>
            <a:r>
              <a:rPr lang="en-US" sz="4400" b="1" i="0" dirty="0">
                <a:effectLst/>
                <a:latin typeface="source-serif-pro"/>
              </a:rPr>
              <a:t>Logarithmic.</a:t>
            </a:r>
            <a:endParaRPr lang="en-US" sz="4400" b="0" i="0" dirty="0">
              <a:effectLst/>
              <a:latin typeface="source-serif-pro"/>
            </a:endParaRPr>
          </a:p>
          <a:p>
            <a:pPr algn="l"/>
            <a:r>
              <a:rPr lang="en-US" sz="4400" b="1" i="0" dirty="0">
                <a:effectLst/>
                <a:latin typeface="source-serif-pro"/>
              </a:rPr>
              <a:t>O(n log n): Linearithmic.                           O(2^n)</a:t>
            </a:r>
            <a:r>
              <a:rPr lang="en-US" sz="4400" b="0" i="0" dirty="0">
                <a:effectLst/>
                <a:latin typeface="source-serif-pro"/>
              </a:rPr>
              <a:t>: </a:t>
            </a:r>
            <a:r>
              <a:rPr lang="en-US" sz="4400" b="1" i="0" dirty="0">
                <a:effectLst/>
                <a:latin typeface="source-serif-pro"/>
              </a:rPr>
              <a:t>Exponential</a:t>
            </a:r>
            <a:r>
              <a:rPr lang="en-US" sz="4400" b="0" i="0" dirty="0">
                <a:effectLst/>
                <a:latin typeface="source-serif-pro"/>
              </a:rPr>
              <a:t> run time. </a:t>
            </a:r>
            <a:endParaRPr lang="en-US" sz="4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810944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2B7FA81-1E57-5DA8-DEEE-79B44174D4D7}"/>
              </a:ext>
            </a:extLst>
          </p:cNvPr>
          <p:cNvSpPr>
            <a:spLocks noGrp="1"/>
          </p:cNvSpPr>
          <p:nvPr>
            <p:ph type="title"/>
          </p:nvPr>
        </p:nvSpPr>
        <p:spPr/>
        <p:txBody>
          <a:bodyPr>
            <a:normAutofit/>
          </a:bodyPr>
          <a:lstStyle/>
          <a:p>
            <a:r>
              <a:rPr lang="en-US" dirty="0"/>
              <a:t>Constant time O(1).</a:t>
            </a:r>
          </a:p>
        </p:txBody>
      </p:sp>
      <p:sp>
        <p:nvSpPr>
          <p:cNvPr id="9" name="Text Placeholder 8">
            <a:extLst>
              <a:ext uri="{FF2B5EF4-FFF2-40B4-BE49-F238E27FC236}">
                <a16:creationId xmlns:a16="http://schemas.microsoft.com/office/drawing/2014/main" id="{87DEF960-2378-9795-9BFC-7BFD296C42ED}"/>
              </a:ext>
            </a:extLst>
          </p:cNvPr>
          <p:cNvSpPr>
            <a:spLocks noGrp="1"/>
          </p:cNvSpPr>
          <p:nvPr>
            <p:ph type="body" sz="quarter" idx="1"/>
          </p:nvPr>
        </p:nvSpPr>
        <p:spPr/>
        <p:txBody>
          <a:bodyPr>
            <a:normAutofit/>
          </a:bodyPr>
          <a:lstStyle/>
          <a:p>
            <a:pPr marL="685800" indent="-685800" algn="l">
              <a:buFont typeface="Arial" panose="020B0604020202020204" pitchFamily="34" charset="0"/>
              <a:buChar char="•"/>
            </a:pPr>
            <a:r>
              <a:rPr lang="en-US" sz="4400" b="0" i="0" dirty="0">
                <a:solidFill>
                  <a:srgbClr val="292929"/>
                </a:solidFill>
                <a:effectLst/>
                <a:latin typeface="Calibri" panose="020F0502020204030204" pitchFamily="34" charset="0"/>
                <a:cs typeface="Calibri" panose="020F0502020204030204" pitchFamily="34" charset="0"/>
              </a:rPr>
              <a:t>An algorithm is said to run in constant time, It means that as you increase the size of the input to the function. The execution time remains the same.</a:t>
            </a:r>
          </a:p>
          <a:p>
            <a:pPr marL="685800" indent="-685800" algn="l">
              <a:buFont typeface="Arial" panose="020B0604020202020204" pitchFamily="34" charset="0"/>
              <a:buChar char="•"/>
            </a:pPr>
            <a:r>
              <a:rPr lang="en-US" sz="4400" b="1" i="0" dirty="0">
                <a:solidFill>
                  <a:srgbClr val="292929"/>
                </a:solidFill>
                <a:effectLst/>
                <a:latin typeface="Calibri" panose="020F0502020204030204" pitchFamily="34" charset="0"/>
                <a:cs typeface="Calibri" panose="020F0502020204030204" pitchFamily="34" charset="0"/>
              </a:rPr>
              <a:t> </a:t>
            </a:r>
            <a:r>
              <a:rPr lang="en-US" sz="4400" b="0" i="0" dirty="0">
                <a:solidFill>
                  <a:srgbClr val="292929"/>
                </a:solidFill>
                <a:effectLst/>
                <a:latin typeface="Calibri" panose="020F0502020204030204" pitchFamily="34" charset="0"/>
                <a:cs typeface="Calibri" panose="020F0502020204030204" pitchFamily="34" charset="0"/>
              </a:rPr>
              <a:t>Run time is independent of the input size of the problem.</a:t>
            </a:r>
          </a:p>
        </p:txBody>
      </p:sp>
      <p:sp>
        <p:nvSpPr>
          <p:cNvPr id="3" name="Slide Number Placeholder 2">
            <a:extLst>
              <a:ext uri="{FF2B5EF4-FFF2-40B4-BE49-F238E27FC236}">
                <a16:creationId xmlns:a16="http://schemas.microsoft.com/office/drawing/2014/main" id="{BC4A1A5C-33F3-78F6-7392-B05CE458F1BB}"/>
              </a:ext>
            </a:extLst>
          </p:cNvPr>
          <p:cNvSpPr>
            <a:spLocks noGrp="1"/>
          </p:cNvSpPr>
          <p:nvPr>
            <p:ph type="sldNum" sz="quarter" idx="2"/>
          </p:nvPr>
        </p:nvSpPr>
        <p:spPr/>
        <p:txBody>
          <a:bodyPr/>
          <a:lstStyle/>
          <a:p>
            <a:fld id="{86CB4B4D-7CA3-9044-876B-883B54F8677D}" type="slidenum">
              <a:rPr lang="en-IN" smtClean="0"/>
              <a:pPr/>
              <a:t>7</a:t>
            </a:fld>
            <a:endParaRPr lang="en-IN" dirty="0"/>
          </a:p>
        </p:txBody>
      </p:sp>
      <p:pic>
        <p:nvPicPr>
          <p:cNvPr id="11" name="Picture 10">
            <a:extLst>
              <a:ext uri="{FF2B5EF4-FFF2-40B4-BE49-F238E27FC236}">
                <a16:creationId xmlns:a16="http://schemas.microsoft.com/office/drawing/2014/main" id="{D34505FD-C4B5-A706-626F-748F9EA9893A}"/>
              </a:ext>
            </a:extLst>
          </p:cNvPr>
          <p:cNvPicPr>
            <a:picLocks noChangeAspect="1"/>
          </p:cNvPicPr>
          <p:nvPr/>
        </p:nvPicPr>
        <p:blipFill rotWithShape="1">
          <a:blip r:embed="rId2">
            <a:extLst>
              <a:ext uri="{28A0092B-C50C-407E-A947-70E740481C1C}">
                <a14:useLocalDpi xmlns:a14="http://schemas.microsoft.com/office/drawing/2010/main" val="0"/>
              </a:ext>
            </a:extLst>
          </a:blip>
          <a:srcRect l="3681" t="20593" r="15349" b="23780"/>
          <a:stretch/>
        </p:blipFill>
        <p:spPr>
          <a:xfrm>
            <a:off x="8790038" y="5749172"/>
            <a:ext cx="14175580" cy="5716975"/>
          </a:xfrm>
          <a:prstGeom prst="rect">
            <a:avLst/>
          </a:prstGeom>
        </p:spPr>
      </p:pic>
      <p:pic>
        <p:nvPicPr>
          <p:cNvPr id="13" name="Picture 12">
            <a:extLst>
              <a:ext uri="{FF2B5EF4-FFF2-40B4-BE49-F238E27FC236}">
                <a16:creationId xmlns:a16="http://schemas.microsoft.com/office/drawing/2014/main" id="{A5F33C6A-50BC-6B8F-9D98-CCDAD818FA3E}"/>
              </a:ext>
            </a:extLst>
          </p:cNvPr>
          <p:cNvPicPr>
            <a:picLocks noChangeAspect="1"/>
          </p:cNvPicPr>
          <p:nvPr/>
        </p:nvPicPr>
        <p:blipFill rotWithShape="1">
          <a:blip r:embed="rId3">
            <a:extLst>
              <a:ext uri="{28A0092B-C50C-407E-A947-70E740481C1C}">
                <a14:useLocalDpi xmlns:a14="http://schemas.microsoft.com/office/drawing/2010/main" val="0"/>
              </a:ext>
            </a:extLst>
          </a:blip>
          <a:srcRect l="18998" t="8982" r="24290"/>
          <a:stretch/>
        </p:blipFill>
        <p:spPr>
          <a:xfrm>
            <a:off x="1064420" y="5309420"/>
            <a:ext cx="7017695" cy="6596480"/>
          </a:xfrm>
          <a:prstGeom prst="rect">
            <a:avLst/>
          </a:prstGeom>
        </p:spPr>
      </p:pic>
    </p:spTree>
    <p:extLst>
      <p:ext uri="{BB962C8B-B14F-4D97-AF65-F5344CB8AC3E}">
        <p14:creationId xmlns:p14="http://schemas.microsoft.com/office/powerpoint/2010/main" val="206892512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F0FC5-AFAA-70BE-1214-55E6E582064B}"/>
              </a:ext>
            </a:extLst>
          </p:cNvPr>
          <p:cNvSpPr>
            <a:spLocks noGrp="1"/>
          </p:cNvSpPr>
          <p:nvPr>
            <p:ph type="title"/>
          </p:nvPr>
        </p:nvSpPr>
        <p:spPr>
          <a:xfrm>
            <a:off x="1556941" y="1203100"/>
            <a:ext cx="20765588" cy="1449978"/>
          </a:xfrm>
        </p:spPr>
        <p:txBody>
          <a:bodyPr>
            <a:normAutofit/>
          </a:bodyPr>
          <a:lstStyle/>
          <a:p>
            <a:r>
              <a:rPr lang="en-US" b="1" i="0" dirty="0">
                <a:solidFill>
                  <a:srgbClr val="292929"/>
                </a:solidFill>
                <a:effectLst/>
                <a:latin typeface="sohne"/>
              </a:rPr>
              <a:t>Linear time O(n).</a:t>
            </a:r>
            <a:endParaRPr lang="en-US" dirty="0"/>
          </a:p>
        </p:txBody>
      </p:sp>
      <p:sp>
        <p:nvSpPr>
          <p:cNvPr id="3" name="Slide Number Placeholder 2">
            <a:extLst>
              <a:ext uri="{FF2B5EF4-FFF2-40B4-BE49-F238E27FC236}">
                <a16:creationId xmlns:a16="http://schemas.microsoft.com/office/drawing/2014/main" id="{C0A66872-1D36-B70F-6AE4-5F26B80AD86F}"/>
              </a:ext>
            </a:extLst>
          </p:cNvPr>
          <p:cNvSpPr>
            <a:spLocks noGrp="1"/>
          </p:cNvSpPr>
          <p:nvPr>
            <p:ph type="sldNum" sz="quarter" idx="2"/>
          </p:nvPr>
        </p:nvSpPr>
        <p:spPr/>
        <p:txBody>
          <a:bodyPr/>
          <a:lstStyle/>
          <a:p>
            <a:fld id="{86CB4B4D-7CA3-9044-876B-883B54F8677D}" type="slidenum">
              <a:rPr lang="en-IN" smtClean="0"/>
              <a:pPr/>
              <a:t>8</a:t>
            </a:fld>
            <a:endParaRPr lang="en-IN" dirty="0"/>
          </a:p>
        </p:txBody>
      </p:sp>
      <p:sp>
        <p:nvSpPr>
          <p:cNvPr id="4" name="Content Placeholder 3">
            <a:extLst>
              <a:ext uri="{FF2B5EF4-FFF2-40B4-BE49-F238E27FC236}">
                <a16:creationId xmlns:a16="http://schemas.microsoft.com/office/drawing/2014/main" id="{AF78A5C2-60E3-6824-2565-BF46E1F7ADB4}"/>
              </a:ext>
            </a:extLst>
          </p:cNvPr>
          <p:cNvSpPr>
            <a:spLocks noGrp="1"/>
          </p:cNvSpPr>
          <p:nvPr>
            <p:ph idx="1"/>
          </p:nvPr>
        </p:nvSpPr>
        <p:spPr>
          <a:xfrm>
            <a:off x="1556941" y="2653078"/>
            <a:ext cx="20765588" cy="8889565"/>
          </a:xfrm>
        </p:spPr>
        <p:txBody>
          <a:bodyPr>
            <a:normAutofit/>
          </a:bodyPr>
          <a:lstStyle/>
          <a:p>
            <a:pPr>
              <a:buFont typeface="Arial" panose="020B0604020202020204" pitchFamily="34" charset="0"/>
              <a:buChar char="•"/>
            </a:pPr>
            <a:r>
              <a:rPr lang="en-US" sz="4000" b="0" i="0" dirty="0">
                <a:solidFill>
                  <a:srgbClr val="292929"/>
                </a:solidFill>
                <a:effectLst/>
                <a:latin typeface="Calibri" panose="020F0502020204030204" pitchFamily="34" charset="0"/>
                <a:cs typeface="Calibri" panose="020F0502020204030204" pitchFamily="34" charset="0"/>
              </a:rPr>
              <a:t>The problem requires a small amount of processing time for each element in the input. </a:t>
            </a:r>
          </a:p>
          <a:p>
            <a:pPr>
              <a:buFont typeface="Arial" panose="020B0604020202020204" pitchFamily="34" charset="0"/>
              <a:buChar char="•"/>
            </a:pPr>
            <a:r>
              <a:rPr lang="en-US" sz="4000" b="0" i="0" dirty="0">
                <a:solidFill>
                  <a:srgbClr val="292929"/>
                </a:solidFill>
                <a:effectLst/>
                <a:latin typeface="Calibri" panose="020F0502020204030204" pitchFamily="34" charset="0"/>
                <a:cs typeface="Calibri" panose="020F0502020204030204" pitchFamily="34" charset="0"/>
              </a:rPr>
              <a:t>The execution time of the function is directly proportional to the input size. the run time of the function grows as the input grows</a:t>
            </a:r>
            <a:r>
              <a:rPr lang="en-US" sz="4000" dirty="0">
                <a:solidFill>
                  <a:srgbClr val="292929"/>
                </a:solidFill>
                <a:latin typeface="Calibri" panose="020F0502020204030204" pitchFamily="34" charset="0"/>
                <a:cs typeface="Calibri" panose="020F0502020204030204" pitchFamily="34" charset="0"/>
              </a:rPr>
              <a:t>.</a:t>
            </a:r>
          </a:p>
          <a:p>
            <a:pPr>
              <a:buFont typeface="Arial" panose="020B0604020202020204" pitchFamily="34" charset="0"/>
              <a:buChar char="•"/>
            </a:pPr>
            <a:r>
              <a:rPr lang="en-US" sz="4000" b="0" i="0" dirty="0">
                <a:solidFill>
                  <a:srgbClr val="292929"/>
                </a:solidFill>
                <a:effectLst/>
                <a:latin typeface="Calibri" panose="020F0502020204030204" pitchFamily="34" charset="0"/>
                <a:cs typeface="Calibri" panose="020F0502020204030204" pitchFamily="34" charset="0"/>
              </a:rPr>
              <a:t>O(n) means that the growth rate is linear — as n increases, the processing time increases at the same rate.</a:t>
            </a:r>
            <a:endParaRPr lang="en-US" sz="40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C3F6F3B2-7121-35EA-06AA-53DE2683F0B9}"/>
              </a:ext>
            </a:extLst>
          </p:cNvPr>
          <p:cNvPicPr>
            <a:picLocks noChangeAspect="1"/>
          </p:cNvPicPr>
          <p:nvPr/>
        </p:nvPicPr>
        <p:blipFill rotWithShape="1">
          <a:blip r:embed="rId2">
            <a:extLst>
              <a:ext uri="{28A0092B-C50C-407E-A947-70E740481C1C}">
                <a14:useLocalDpi xmlns:a14="http://schemas.microsoft.com/office/drawing/2010/main" val="0"/>
              </a:ext>
            </a:extLst>
          </a:blip>
          <a:srcRect l="19749" r="23138"/>
          <a:stretch/>
        </p:blipFill>
        <p:spPr>
          <a:xfrm>
            <a:off x="1799303" y="6164826"/>
            <a:ext cx="6754762" cy="5928852"/>
          </a:xfrm>
          <a:prstGeom prst="rect">
            <a:avLst/>
          </a:prstGeom>
        </p:spPr>
      </p:pic>
      <p:pic>
        <p:nvPicPr>
          <p:cNvPr id="8" name="Picture 7">
            <a:extLst>
              <a:ext uri="{FF2B5EF4-FFF2-40B4-BE49-F238E27FC236}">
                <a16:creationId xmlns:a16="http://schemas.microsoft.com/office/drawing/2014/main" id="{B9807C95-E2C2-44F8-DFE8-45FACBD8C9DE}"/>
              </a:ext>
            </a:extLst>
          </p:cNvPr>
          <p:cNvPicPr>
            <a:picLocks noChangeAspect="1"/>
          </p:cNvPicPr>
          <p:nvPr/>
        </p:nvPicPr>
        <p:blipFill rotWithShape="1">
          <a:blip r:embed="rId3">
            <a:extLst>
              <a:ext uri="{28A0092B-C50C-407E-A947-70E740481C1C}">
                <a14:useLocalDpi xmlns:a14="http://schemas.microsoft.com/office/drawing/2010/main" val="0"/>
              </a:ext>
            </a:extLst>
          </a:blip>
          <a:srcRect l="2028" t="11145" r="26985" b="15774"/>
          <a:stretch/>
        </p:blipFill>
        <p:spPr>
          <a:xfrm>
            <a:off x="9733934" y="5810865"/>
            <a:ext cx="13312199" cy="6961238"/>
          </a:xfrm>
          <a:prstGeom prst="rect">
            <a:avLst/>
          </a:prstGeom>
        </p:spPr>
      </p:pic>
    </p:spTree>
    <p:extLst>
      <p:ext uri="{BB962C8B-B14F-4D97-AF65-F5344CB8AC3E}">
        <p14:creationId xmlns:p14="http://schemas.microsoft.com/office/powerpoint/2010/main" val="207446274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A3FC9-763F-738D-39FE-597E4F0DBB44}"/>
              </a:ext>
            </a:extLst>
          </p:cNvPr>
          <p:cNvSpPr>
            <a:spLocks noGrp="1"/>
          </p:cNvSpPr>
          <p:nvPr>
            <p:ph type="title"/>
          </p:nvPr>
        </p:nvSpPr>
        <p:spPr>
          <a:xfrm>
            <a:off x="1205190" y="534575"/>
            <a:ext cx="20765588" cy="1449978"/>
          </a:xfrm>
        </p:spPr>
        <p:txBody>
          <a:bodyPr>
            <a:normAutofit/>
          </a:bodyPr>
          <a:lstStyle/>
          <a:p>
            <a:r>
              <a:rPr lang="en-US" b="1" i="0" dirty="0">
                <a:solidFill>
                  <a:srgbClr val="292929"/>
                </a:solidFill>
                <a:effectLst/>
                <a:latin typeface="sohne"/>
              </a:rPr>
              <a:t>Logarithmic </a:t>
            </a:r>
            <a:r>
              <a:rPr lang="en-US" sz="8000" b="1" i="0" dirty="0">
                <a:solidFill>
                  <a:srgbClr val="292929"/>
                </a:solidFill>
                <a:effectLst/>
                <a:latin typeface="source-serif-pro"/>
              </a:rPr>
              <a:t>time O(log n).</a:t>
            </a:r>
            <a:endParaRPr lang="en-US" dirty="0"/>
          </a:p>
        </p:txBody>
      </p:sp>
      <p:sp>
        <p:nvSpPr>
          <p:cNvPr id="3" name="Slide Number Placeholder 2">
            <a:extLst>
              <a:ext uri="{FF2B5EF4-FFF2-40B4-BE49-F238E27FC236}">
                <a16:creationId xmlns:a16="http://schemas.microsoft.com/office/drawing/2014/main" id="{B4D486F7-CBC1-BBF5-68FE-9C198B99436C}"/>
              </a:ext>
            </a:extLst>
          </p:cNvPr>
          <p:cNvSpPr>
            <a:spLocks noGrp="1"/>
          </p:cNvSpPr>
          <p:nvPr>
            <p:ph type="sldNum" sz="quarter" idx="2"/>
          </p:nvPr>
        </p:nvSpPr>
        <p:spPr/>
        <p:txBody>
          <a:bodyPr/>
          <a:lstStyle/>
          <a:p>
            <a:fld id="{86CB4B4D-7CA3-9044-876B-883B54F8677D}" type="slidenum">
              <a:rPr lang="en-IN" smtClean="0"/>
              <a:pPr/>
              <a:t>9</a:t>
            </a:fld>
            <a:endParaRPr lang="en-IN" dirty="0"/>
          </a:p>
        </p:txBody>
      </p:sp>
      <p:sp>
        <p:nvSpPr>
          <p:cNvPr id="4" name="Content Placeholder 3">
            <a:extLst>
              <a:ext uri="{FF2B5EF4-FFF2-40B4-BE49-F238E27FC236}">
                <a16:creationId xmlns:a16="http://schemas.microsoft.com/office/drawing/2014/main" id="{764C9029-4A5F-EF0B-BC3A-7AC2DA681E4C}"/>
              </a:ext>
            </a:extLst>
          </p:cNvPr>
          <p:cNvSpPr>
            <a:spLocks noGrp="1"/>
          </p:cNvSpPr>
          <p:nvPr>
            <p:ph idx="1"/>
          </p:nvPr>
        </p:nvSpPr>
        <p:spPr>
          <a:xfrm>
            <a:off x="884903" y="1984553"/>
            <a:ext cx="21437626" cy="9463688"/>
          </a:xfrm>
        </p:spPr>
        <p:txBody>
          <a:bodyPr>
            <a:normAutofit/>
          </a:bodyPr>
          <a:lstStyle/>
          <a:p>
            <a:r>
              <a:rPr lang="en-US" sz="4000" b="0" i="0" dirty="0">
                <a:solidFill>
                  <a:srgbClr val="292929"/>
                </a:solidFill>
                <a:effectLst/>
                <a:latin typeface="source-serif-pro"/>
              </a:rPr>
              <a:t>When a big problem is solved by transforming it into</a:t>
            </a:r>
            <a:r>
              <a:rPr lang="en-US" sz="4000" dirty="0">
                <a:solidFill>
                  <a:srgbClr val="292929"/>
                </a:solidFill>
                <a:latin typeface="source-serif-pro"/>
              </a:rPr>
              <a:t> </a:t>
            </a:r>
            <a:r>
              <a:rPr lang="en-US" sz="4000" b="0" i="0" dirty="0">
                <a:solidFill>
                  <a:srgbClr val="292929"/>
                </a:solidFill>
                <a:effectLst/>
                <a:latin typeface="source-serif-pro"/>
              </a:rPr>
              <a:t>a smaller size by some constant fraction.</a:t>
            </a:r>
          </a:p>
          <a:p>
            <a:r>
              <a:rPr lang="en-US" sz="4000" dirty="0">
                <a:solidFill>
                  <a:srgbClr val="292929"/>
                </a:solidFill>
                <a:latin typeface="source-serif-pro"/>
              </a:rPr>
              <a:t>E</a:t>
            </a:r>
            <a:r>
              <a:rPr lang="en-US" sz="4000" b="0" i="0" dirty="0">
                <a:solidFill>
                  <a:srgbClr val="292929"/>
                </a:solidFill>
                <a:effectLst/>
                <a:latin typeface="source-serif-pro"/>
              </a:rPr>
              <a:t>xecution time is proportional to the logarithm of the input siz</a:t>
            </a:r>
            <a:r>
              <a:rPr lang="en-US" sz="4000" dirty="0">
                <a:solidFill>
                  <a:srgbClr val="292929"/>
                </a:solidFill>
                <a:latin typeface="source-serif-pro"/>
              </a:rPr>
              <a:t>e.</a:t>
            </a:r>
          </a:p>
          <a:p>
            <a:pPr>
              <a:buFont typeface="Arial" panose="020B0604020202020204" pitchFamily="34" charset="0"/>
              <a:buChar char="•"/>
            </a:pPr>
            <a:r>
              <a:rPr lang="en-US" sz="4000" dirty="0">
                <a:solidFill>
                  <a:srgbClr val="292929"/>
                </a:solidFill>
                <a:latin typeface="source-serif-pro"/>
              </a:rPr>
              <a:t>Input size is reduces by half every iteration.</a:t>
            </a:r>
            <a:endParaRPr lang="en-US" sz="4000" b="0" i="0" dirty="0">
              <a:solidFill>
                <a:srgbClr val="292929"/>
              </a:solidFill>
              <a:effectLst/>
              <a:latin typeface="source-serif-pro"/>
            </a:endParaRPr>
          </a:p>
          <a:p>
            <a:r>
              <a:rPr lang="en-US" sz="4000" b="0" i="0" dirty="0">
                <a:solidFill>
                  <a:srgbClr val="292929"/>
                </a:solidFill>
                <a:effectLst/>
                <a:latin typeface="source-serif-pro"/>
              </a:rPr>
              <a:t>Once a list is ordered, it can be searched using a divide</a:t>
            </a:r>
            <a:br>
              <a:rPr lang="en-US" sz="4000" b="0" i="0" dirty="0">
                <a:solidFill>
                  <a:srgbClr val="292929"/>
                </a:solidFill>
                <a:effectLst/>
                <a:latin typeface="source-serif-pro"/>
              </a:rPr>
            </a:br>
            <a:r>
              <a:rPr lang="en-US" sz="4000" b="0" i="0" dirty="0">
                <a:solidFill>
                  <a:srgbClr val="292929"/>
                </a:solidFill>
                <a:effectLst/>
                <a:latin typeface="source-serif-pro"/>
              </a:rPr>
              <a:t>-and-conquer strategy.</a:t>
            </a:r>
            <a:endParaRPr lang="en-US" sz="4000" dirty="0"/>
          </a:p>
        </p:txBody>
      </p:sp>
      <p:pic>
        <p:nvPicPr>
          <p:cNvPr id="6" name="Picture 5">
            <a:extLst>
              <a:ext uri="{FF2B5EF4-FFF2-40B4-BE49-F238E27FC236}">
                <a16:creationId xmlns:a16="http://schemas.microsoft.com/office/drawing/2014/main" id="{81247BEE-63A7-68B2-66FB-6A5FA153EAD4}"/>
              </a:ext>
            </a:extLst>
          </p:cNvPr>
          <p:cNvPicPr>
            <a:picLocks noChangeAspect="1"/>
          </p:cNvPicPr>
          <p:nvPr/>
        </p:nvPicPr>
        <p:blipFill rotWithShape="1">
          <a:blip r:embed="rId2">
            <a:extLst>
              <a:ext uri="{28A0092B-C50C-407E-A947-70E740481C1C}">
                <a14:useLocalDpi xmlns:a14="http://schemas.microsoft.com/office/drawing/2010/main" val="0"/>
              </a:ext>
            </a:extLst>
          </a:blip>
          <a:srcRect t="7381" r="31516" b="8763"/>
          <a:stretch/>
        </p:blipFill>
        <p:spPr>
          <a:xfrm>
            <a:off x="12801600" y="3434531"/>
            <a:ext cx="11536189" cy="9652492"/>
          </a:xfrm>
          <a:prstGeom prst="rect">
            <a:avLst/>
          </a:prstGeom>
        </p:spPr>
      </p:pic>
      <p:pic>
        <p:nvPicPr>
          <p:cNvPr id="8" name="Picture 7">
            <a:extLst>
              <a:ext uri="{FF2B5EF4-FFF2-40B4-BE49-F238E27FC236}">
                <a16:creationId xmlns:a16="http://schemas.microsoft.com/office/drawing/2014/main" id="{DD1F1E50-E95E-F997-E12A-5760D5720910}"/>
              </a:ext>
            </a:extLst>
          </p:cNvPr>
          <p:cNvPicPr>
            <a:picLocks noChangeAspect="1"/>
          </p:cNvPicPr>
          <p:nvPr/>
        </p:nvPicPr>
        <p:blipFill rotWithShape="1">
          <a:blip r:embed="rId3">
            <a:extLst>
              <a:ext uri="{28A0092B-C50C-407E-A947-70E740481C1C}">
                <a14:useLocalDpi xmlns:a14="http://schemas.microsoft.com/office/drawing/2010/main" val="0"/>
              </a:ext>
            </a:extLst>
          </a:blip>
          <a:srcRect l="24720" t="7597" r="31067" b="5664"/>
          <a:stretch/>
        </p:blipFill>
        <p:spPr>
          <a:xfrm>
            <a:off x="1205190" y="5692876"/>
            <a:ext cx="8023123" cy="6251473"/>
          </a:xfrm>
          <a:prstGeom prst="rect">
            <a:avLst/>
          </a:prstGeom>
        </p:spPr>
      </p:pic>
    </p:spTree>
    <p:extLst>
      <p:ext uri="{BB962C8B-B14F-4D97-AF65-F5344CB8AC3E}">
        <p14:creationId xmlns:p14="http://schemas.microsoft.com/office/powerpoint/2010/main" val="1601709068"/>
      </p:ext>
    </p:extLst>
  </p:cSld>
  <p:clrMapOvr>
    <a:masterClrMapping/>
  </p:clrMapOvr>
  <p:transition spd="med"/>
</p:sld>
</file>

<file path=ppt/theme/theme1.xml><?xml version="1.0" encoding="utf-8"?>
<a:theme xmlns:a="http://schemas.openxmlformats.org/drawingml/2006/main" name="White">
  <a:themeElements>
    <a:clrScheme name="White">
      <a:dk1>
        <a:srgbClr val="1C1D1E"/>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Orkney"/>
        <a:ea typeface="Orkney"/>
        <a:cs typeface="Orkney"/>
      </a:majorFont>
      <a:minorFont>
        <a:latin typeface="Orkney"/>
        <a:ea typeface="Orkney"/>
        <a:cs typeface="Orkney"/>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C694C"/>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1C1D1E"/>
            </a:solidFill>
            <a:effectLst/>
            <a:uFillTx/>
            <a:latin typeface="Orkney Medium"/>
            <a:ea typeface="Orkney Medium"/>
            <a:cs typeface="Orkney Medium"/>
            <a:sym typeface="Orkney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Orkney"/>
        <a:ea typeface="Orkney"/>
        <a:cs typeface="Orkney"/>
      </a:majorFont>
      <a:minorFont>
        <a:latin typeface="Orkney"/>
        <a:ea typeface="Orkney"/>
        <a:cs typeface="Orkney"/>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C694C"/>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1C1D1E"/>
            </a:solidFill>
            <a:effectLst/>
            <a:uFillTx/>
            <a:latin typeface="Orkney Medium"/>
            <a:ea typeface="Orkney Medium"/>
            <a:cs typeface="Orkney Medium"/>
            <a:sym typeface="Orkney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16647</TotalTime>
  <Words>1681</Words>
  <Application>Microsoft Office PowerPoint</Application>
  <PresentationFormat>Custom</PresentationFormat>
  <Paragraphs>206</Paragraphs>
  <Slides>25</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25</vt:i4>
      </vt:variant>
    </vt:vector>
  </HeadingPairs>
  <TitlesOfParts>
    <vt:vector size="39" baseType="lpstr">
      <vt:lpstr>Arial</vt:lpstr>
      <vt:lpstr>Calibri</vt:lpstr>
      <vt:lpstr>gt-medium</vt:lpstr>
      <vt:lpstr>Helvetica Neue</vt:lpstr>
      <vt:lpstr>inherit</vt:lpstr>
      <vt:lpstr>Inter</vt:lpstr>
      <vt:lpstr>inter-regular</vt:lpstr>
      <vt:lpstr>Orkney</vt:lpstr>
      <vt:lpstr>Orkney Medium</vt:lpstr>
      <vt:lpstr>Roboto</vt:lpstr>
      <vt:lpstr>sohne</vt:lpstr>
      <vt:lpstr>source-serif-pro</vt:lpstr>
      <vt:lpstr>Wingdings</vt:lpstr>
      <vt:lpstr>White</vt:lpstr>
      <vt:lpstr>DATA STRUCTURES &amp; ALGORITHMS</vt:lpstr>
      <vt:lpstr>PowerPoint Presentation</vt:lpstr>
      <vt:lpstr>Contents</vt:lpstr>
      <vt:lpstr>What is Data Structures &amp; Algorithm?</vt:lpstr>
      <vt:lpstr>Need of Data Structures</vt:lpstr>
      <vt:lpstr>BIG ‘O’</vt:lpstr>
      <vt:lpstr>Constant time O(1).</vt:lpstr>
      <vt:lpstr>Linear time O(n).</vt:lpstr>
      <vt:lpstr>Logarithmic time O(log n).</vt:lpstr>
      <vt:lpstr>Quadratic time O(n^2)</vt:lpstr>
      <vt:lpstr>PowerPoint Presentation</vt:lpstr>
      <vt:lpstr>Types of Data Structures</vt:lpstr>
      <vt:lpstr>Array</vt:lpstr>
      <vt:lpstr>Object</vt:lpstr>
      <vt:lpstr>Set</vt:lpstr>
      <vt:lpstr>Map</vt:lpstr>
      <vt:lpstr>Differences</vt:lpstr>
      <vt:lpstr>Stack</vt:lpstr>
      <vt:lpstr>Queue</vt:lpstr>
      <vt:lpstr>ALGORITHM</vt:lpstr>
      <vt:lpstr>Characteristics of an Algorithm</vt:lpstr>
      <vt:lpstr>Types of Algorithm</vt:lpstr>
      <vt:lpstr>What is Good Code?</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Prudhvi Chinta</dc:creator>
  <cp:lastModifiedBy>User</cp:lastModifiedBy>
  <cp:revision>456</cp:revision>
  <dcterms:modified xsi:type="dcterms:W3CDTF">2022-11-04T11:30:28Z</dcterms:modified>
</cp:coreProperties>
</file>